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63"/>
  </p:notesMasterIdLst>
  <p:handoutMasterIdLst>
    <p:handoutMasterId r:id="rId64"/>
  </p:handoutMasterIdLst>
  <p:sldIdLst>
    <p:sldId id="378" r:id="rId5"/>
    <p:sldId id="374" r:id="rId6"/>
    <p:sldId id="375" r:id="rId7"/>
    <p:sldId id="376" r:id="rId8"/>
    <p:sldId id="380" r:id="rId9"/>
    <p:sldId id="383" r:id="rId10"/>
    <p:sldId id="264" r:id="rId11"/>
    <p:sldId id="276" r:id="rId12"/>
    <p:sldId id="381" r:id="rId13"/>
    <p:sldId id="371" r:id="rId14"/>
    <p:sldId id="420" r:id="rId15"/>
    <p:sldId id="370" r:id="rId16"/>
    <p:sldId id="425" r:id="rId17"/>
    <p:sldId id="424" r:id="rId18"/>
    <p:sldId id="428" r:id="rId19"/>
    <p:sldId id="429" r:id="rId20"/>
    <p:sldId id="426" r:id="rId21"/>
    <p:sldId id="427" r:id="rId22"/>
    <p:sldId id="423" r:id="rId23"/>
    <p:sldId id="430" r:id="rId24"/>
    <p:sldId id="431" r:id="rId25"/>
    <p:sldId id="278" r:id="rId26"/>
    <p:sldId id="280" r:id="rId27"/>
    <p:sldId id="281" r:id="rId28"/>
    <p:sldId id="282" r:id="rId29"/>
    <p:sldId id="385" r:id="rId30"/>
    <p:sldId id="386" r:id="rId31"/>
    <p:sldId id="387" r:id="rId32"/>
    <p:sldId id="388" r:id="rId33"/>
    <p:sldId id="397" r:id="rId34"/>
    <p:sldId id="390" r:id="rId35"/>
    <p:sldId id="391" r:id="rId36"/>
    <p:sldId id="392" r:id="rId37"/>
    <p:sldId id="393" r:id="rId38"/>
    <p:sldId id="394" r:id="rId39"/>
    <p:sldId id="395" r:id="rId40"/>
    <p:sldId id="396" r:id="rId41"/>
    <p:sldId id="398" r:id="rId42"/>
    <p:sldId id="399" r:id="rId43"/>
    <p:sldId id="400" r:id="rId44"/>
    <p:sldId id="401" r:id="rId45"/>
    <p:sldId id="402" r:id="rId46"/>
    <p:sldId id="403" r:id="rId47"/>
    <p:sldId id="404" r:id="rId48"/>
    <p:sldId id="405" r:id="rId49"/>
    <p:sldId id="406" r:id="rId50"/>
    <p:sldId id="407" r:id="rId51"/>
    <p:sldId id="412" r:id="rId52"/>
    <p:sldId id="413" r:id="rId53"/>
    <p:sldId id="408" r:id="rId54"/>
    <p:sldId id="409" r:id="rId55"/>
    <p:sldId id="410" r:id="rId56"/>
    <p:sldId id="414" r:id="rId57"/>
    <p:sldId id="415" r:id="rId58"/>
    <p:sldId id="416" r:id="rId59"/>
    <p:sldId id="417" r:id="rId60"/>
    <p:sldId id="418" r:id="rId61"/>
    <p:sldId id="421" r:id="rId62"/>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0849" autoAdjust="0"/>
  </p:normalViewPr>
  <p:slideViewPr>
    <p:cSldViewPr snapToGrid="0">
      <p:cViewPr varScale="1">
        <p:scale>
          <a:sx n="45" d="100"/>
          <a:sy n="45" d="100"/>
        </p:scale>
        <p:origin x="1998" y="54"/>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3.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06-04-2017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06-04-2017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s.wikipedia.org/wiki/Tecnolog%C3%ADas_de_la_informaci%C3%B3n"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s.wikipedia.org/wiki/Estados_Unido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ha interesado por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a:t>
            </a:fld>
            <a:endParaRPr lang="en-US"/>
          </a:p>
        </p:txBody>
      </p:sp>
    </p:spTree>
    <p:extLst>
      <p:ext uri="{BB962C8B-B14F-4D97-AF65-F5344CB8AC3E}">
        <p14:creationId xmlns:p14="http://schemas.microsoft.com/office/powerpoint/2010/main" val="3147911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En esta imagen podemos ver los 4 tipos de análisis dentro de BI, </a:t>
            </a:r>
          </a:p>
          <a:p>
            <a:r>
              <a:rPr lang="es-PY" sz="1200" b="0" i="0" kern="1200" dirty="0">
                <a:solidFill>
                  <a:schemeClr val="tx1"/>
                </a:solidFill>
                <a:effectLst/>
                <a:latin typeface="+mn-lt"/>
                <a:ea typeface="+mn-ea"/>
                <a:cs typeface="+mn-cs"/>
              </a:rPr>
              <a:t>El análisis descriptivo, el análisis de diagnostico, el predictivo y el prescriptivo</a:t>
            </a:r>
          </a:p>
          <a:p>
            <a:pPr marL="228600" indent="-228600">
              <a:buFont typeface="+mj-lt"/>
              <a:buAutoNum type="arabicPeriod"/>
            </a:pPr>
            <a:r>
              <a:rPr lang="es-PY" sz="1200" b="0" i="0" kern="1200" dirty="0">
                <a:solidFill>
                  <a:schemeClr val="tx1"/>
                </a:solidFill>
                <a:effectLst/>
                <a:latin typeface="+mn-lt"/>
                <a:ea typeface="+mn-ea"/>
                <a:cs typeface="+mn-cs"/>
              </a:rPr>
              <a:t>El análisis descriptivo responde a la pregunta, que sucedió, basándose en datos históricos, ejemplos: las ventas del mes, el producto mas vendido, los clientes mas rentables, etc. </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hoy en día </a:t>
            </a:r>
            <a:r>
              <a:rPr lang="es-ES" sz="1200" b="0" i="0" kern="1200" dirty="0">
                <a:solidFill>
                  <a:schemeClr val="tx1"/>
                </a:solidFill>
                <a:effectLst/>
                <a:latin typeface="+mn-lt"/>
                <a:ea typeface="+mn-ea"/>
                <a:cs typeface="+mn-cs"/>
              </a:rPr>
              <a:t>se encuentran aún en un nivel “descriptivo”, es decir, se limitan a describir las dimensiones y medidas de ciertas partes del negocio.</a:t>
            </a:r>
            <a:endParaRPr lang="es-PY" sz="1200" b="0" i="0" kern="1200" baseline="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El análisis de diagnóstico, responde a la pregunta, por qué sucedió , por ejemplo:  En una empresa hidroeléctrica, al analizar datos de la facturación, podríamos darnos cuenta de que un mes cualquiera la recaudación fue menor en comparación a los otros meses, entonces nos preguntaríamos por qué sucedió? Al navegar un poco mas entre los datos, uno de los motivos podría ser la morosidad de algunos clientes como también, la cantidad de clientes podría haber disminuido, esto nos responde a la pregunta por qué sucedió.</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s-PY" sz="1200" b="0" i="0" kern="1200" dirty="0">
                <a:solidFill>
                  <a:schemeClr val="tx1"/>
                </a:solidFill>
                <a:effectLst/>
                <a:latin typeface="+mn-lt"/>
                <a:ea typeface="+mn-ea"/>
                <a:cs typeface="+mn-cs"/>
              </a:rPr>
              <a:t>      Mencionamos mas arriba la palabra “navegar más entre los datos”, que significa esto? es nada más es que dotar a nuestro análisis con datos de mayor granularidad o sea detallarlos más, inclusive podríamos agregar mas datos.</a:t>
            </a:r>
          </a:p>
          <a:p>
            <a:pPr marL="228600" indent="-228600">
              <a:buFont typeface="+mj-lt"/>
              <a:buAutoNum type="arabicPeriod"/>
            </a:pPr>
            <a:r>
              <a:rPr lang="es-PY" sz="1200" b="0" i="0" kern="1200" dirty="0">
                <a:solidFill>
                  <a:schemeClr val="tx1"/>
                </a:solidFill>
                <a:effectLst/>
                <a:latin typeface="+mn-lt"/>
                <a:ea typeface="+mn-ea"/>
                <a:cs typeface="+mn-cs"/>
              </a:rPr>
              <a:t>El análisis predictivo, responde a la pregunta, </a:t>
            </a:r>
            <a:r>
              <a:rPr lang="es-PY" sz="1200" b="0" i="0" kern="1200" baseline="0" dirty="0">
                <a:solidFill>
                  <a:schemeClr val="tx1"/>
                </a:solidFill>
                <a:effectLst/>
                <a:latin typeface="+mn-lt"/>
                <a:ea typeface="+mn-ea"/>
                <a:cs typeface="+mn-cs"/>
              </a:rPr>
              <a:t>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Son análisis basados en datos históricos que al combinar con reglas, algoritmos y ocasionalmente datos externos, sirven para determinar la probabilidad de que ocurran situaciones y también nos ayudan a calcular las tendencias. </a:t>
            </a:r>
          </a:p>
          <a:p>
            <a:pPr marL="0" indent="0">
              <a:buFont typeface="+mj-lt"/>
              <a:buNone/>
            </a:pPr>
            <a:r>
              <a:rPr lang="es-PY" sz="1200" b="0" i="0" kern="1200" baseline="0" dirty="0">
                <a:solidFill>
                  <a:schemeClr val="tx1"/>
                </a:solidFill>
                <a:effectLst/>
                <a:latin typeface="+mn-lt"/>
                <a:ea typeface="+mn-ea"/>
                <a:cs typeface="+mn-cs"/>
              </a:rPr>
              <a:t>Estos cálculos van mejorando su nivel de precisión con el pasar de los años.</a:t>
            </a:r>
          </a:p>
          <a:p>
            <a:pPr marL="0" indent="0">
              <a:buFont typeface="+mj-lt"/>
              <a:buNone/>
            </a:pPr>
            <a:endParaRPr lang="es-PY" sz="1200" b="0" i="0" kern="1200" dirty="0">
              <a:solidFill>
                <a:schemeClr val="tx1"/>
              </a:solidFill>
              <a:effectLst/>
              <a:latin typeface="+mn-lt"/>
              <a:ea typeface="+mn-ea"/>
              <a:cs typeface="+mn-cs"/>
            </a:endParaRPr>
          </a:p>
          <a:p>
            <a:pPr marL="0" indent="0">
              <a:buFont typeface="+mj-lt"/>
              <a:buNone/>
            </a:pPr>
            <a:r>
              <a:rPr lang="es-PY" sz="1200" b="0" i="0" kern="1200" dirty="0" err="1">
                <a:solidFill>
                  <a:schemeClr val="tx1"/>
                </a:solidFill>
                <a:effectLst/>
                <a:latin typeface="+mn-lt"/>
                <a:ea typeface="+mn-ea"/>
                <a:cs typeface="+mn-cs"/>
              </a:rPr>
              <a:t>Ej</a:t>
            </a:r>
            <a:r>
              <a:rPr lang="es-PY" sz="1200" b="0" i="0" kern="1200" dirty="0">
                <a:solidFill>
                  <a:schemeClr val="tx1"/>
                </a:solidFill>
                <a:effectLst/>
                <a:latin typeface="+mn-lt"/>
                <a:ea typeface="+mn-ea"/>
                <a:cs typeface="+mn-cs"/>
              </a:rPr>
              <a:t>: Cualquier banco o cualquier entidad financiera, podría utilizar el análisis de crédito, analizando los datos históricos del cliente para predecir si  al otorgar un crédito al cliente sería riesgoso o no y la probabilidad de que el cliente pague o no a tiempo.</a:t>
            </a:r>
          </a:p>
          <a:p>
            <a:pPr marL="0" indent="0">
              <a:buFont typeface="+mj-lt"/>
              <a:buNone/>
            </a:pPr>
            <a:endParaRPr lang="es-PY" sz="1200" b="0" i="0" kern="1200" dirty="0">
              <a:solidFill>
                <a:schemeClr val="tx1"/>
              </a:solidFill>
              <a:effectLst/>
              <a:latin typeface="+mn-lt"/>
              <a:ea typeface="+mn-ea"/>
              <a:cs typeface="+mn-cs"/>
            </a:endParaRPr>
          </a:p>
          <a:p>
            <a:pPr marL="228600" indent="-228600">
              <a:buFont typeface="+mj-lt"/>
              <a:buAutoNum type="arabicPeriod"/>
            </a:pPr>
            <a:r>
              <a:rPr lang="es-PY" sz="1200" b="0" i="0" kern="1200" dirty="0">
                <a:solidFill>
                  <a:schemeClr val="tx1"/>
                </a:solidFill>
                <a:effectLst/>
                <a:latin typeface="+mn-lt"/>
                <a:ea typeface="+mn-ea"/>
                <a:cs typeface="+mn-cs"/>
              </a:rPr>
              <a:t>Y el análisis prescriptivo, que responde a la pregunta, </a:t>
            </a:r>
            <a:r>
              <a:rPr lang="es-PY" sz="1200" b="0" i="0" kern="1200" baseline="0" dirty="0">
                <a:solidFill>
                  <a:schemeClr val="tx1"/>
                </a:solidFill>
                <a:effectLst/>
                <a:latin typeface="+mn-lt"/>
                <a:ea typeface="+mn-ea"/>
                <a:cs typeface="+mn-cs"/>
              </a:rPr>
              <a:t>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p>
          <a:p>
            <a:r>
              <a:rPr lang="es-ES" sz="1200" b="0" i="0" kern="1200" dirty="0">
                <a:solidFill>
                  <a:schemeClr val="tx1"/>
                </a:solidFill>
                <a:effectLst/>
                <a:latin typeface="+mn-lt"/>
                <a:ea typeface="+mn-ea"/>
                <a:cs typeface="+mn-cs"/>
              </a:rPr>
              <a:t>      </a:t>
            </a:r>
          </a:p>
          <a:p>
            <a:r>
              <a:rPr lang="es-ES" sz="1200" b="0" i="0" kern="1200" dirty="0">
                <a:solidFill>
                  <a:schemeClr val="tx1"/>
                </a:solidFill>
                <a:effectLst/>
                <a:latin typeface="+mn-lt"/>
                <a:ea typeface="+mn-ea"/>
                <a:cs typeface="+mn-cs"/>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lang="es-PY" sz="1200" b="0" i="0" kern="1200" dirty="0">
              <a:solidFill>
                <a:schemeClr val="tx1"/>
              </a:solidFill>
              <a:effectLst/>
              <a:latin typeface="+mn-lt"/>
              <a:ea typeface="+mn-ea"/>
              <a:cs typeface="+mn-cs"/>
            </a:endParaRPr>
          </a:p>
          <a:p>
            <a:endParaRPr lang="es-PY" dirty="0"/>
          </a:p>
          <a:p>
            <a:r>
              <a:rPr lang="es-PY" dirty="0"/>
              <a:t>Con esto finalizamos la primera parte de la presentación que definen algunos conceptos sobre Business </a:t>
            </a:r>
            <a:r>
              <a:rPr lang="es-PY" dirty="0" err="1"/>
              <a:t>Intelligence</a:t>
            </a:r>
            <a:r>
              <a:rPr lang="es-PY" dirty="0"/>
              <a:t> y data Discovery, a continuación mi compañero les hablará sobre los criterios que nos llevó a la selección de la herramienta que utilizamos para aplicar data Discovery y también nos mostrará las visualizaciones construidas en este proyecto.</a:t>
            </a:r>
          </a:p>
          <a:p>
            <a:endParaRPr lang="es-PY" dirty="0"/>
          </a:p>
          <a:p>
            <a:r>
              <a:rPr lang="es-PY" dirty="0"/>
              <a:t>3.3.m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11</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https://www.gartner.com/doc/2560415/gartner-evaluates-vendors-markets-magic</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En esta sección explicamos 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el cual sirvió como criterio para ubicarle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de las herramientas de BI y que posteriormente nos ayudó a escoger esta herramienta.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he dicho el cuadrante mágico fue creado por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y quién es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a:t>
            </a:r>
          </a:p>
          <a:p>
            <a:r>
              <a:rPr lang="es-ES" sz="1200" b="1" i="0" kern="1200" dirty="0" err="1">
                <a:solidFill>
                  <a:schemeClr val="tx1"/>
                </a:solidFill>
                <a:effectLst/>
                <a:latin typeface="+mn-lt"/>
                <a:ea typeface="+mn-ea"/>
                <a:cs typeface="+mn-cs"/>
              </a:rPr>
              <a:t>Gartner</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 una empresa consultora y de investigación en el área de la </a:t>
            </a:r>
            <a:r>
              <a:rPr lang="es-ES" sz="1200" b="0" i="0" u="none" strike="noStrike" kern="1200" dirty="0">
                <a:solidFill>
                  <a:schemeClr val="tx1"/>
                </a:solidFill>
                <a:effectLst/>
                <a:latin typeface="+mn-lt"/>
                <a:ea typeface="+mn-ea"/>
                <a:cs typeface="+mn-cs"/>
                <a:hlinkClick r:id="rId3" tooltip="Tecnologías de la información"/>
              </a:rPr>
              <a:t>tecnología de la información</a:t>
            </a:r>
            <a:r>
              <a:rPr lang="es-ES" sz="1200" b="0" i="0" u="none" strike="noStrike"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con sede en </a:t>
            </a:r>
            <a:r>
              <a:rPr lang="es-ES" sz="1200" b="0" i="0" u="none" strike="noStrike" kern="1200" dirty="0">
                <a:solidFill>
                  <a:schemeClr val="tx1"/>
                </a:solidFill>
                <a:effectLst/>
                <a:latin typeface="+mn-lt"/>
                <a:ea typeface="+mn-ea"/>
                <a:cs typeface="+mn-cs"/>
                <a:hlinkClick r:id="rId4" tooltip="Estados Unidos"/>
              </a:rPr>
              <a:t>Estados Unidos</a:t>
            </a:r>
            <a:r>
              <a:rPr lang="es-ES" sz="1200" b="0" i="0" u="none" strike="noStrike"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 incluye entre sus clientes a algunas de las más grandes empresas, como agencias de gobierno, empresas tecnológicas entre otras.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Para qué </a:t>
            </a: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utiliza el cuadrante mágico?</a:t>
            </a: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utiliza el cuadrante mágico para presentar los resultados de una investigación y las categoriza en 4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2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Sus 4 cuadrantes se conocen por los </a:t>
            </a:r>
            <a:r>
              <a:rPr lang="es-PY" sz="1200" b="0" i="0" kern="1200" dirty="0" err="1">
                <a:solidFill>
                  <a:schemeClr val="tx1"/>
                </a:solidFill>
                <a:effectLst/>
                <a:latin typeface="+mn-lt"/>
                <a:ea typeface="+mn-ea"/>
                <a:cs typeface="+mn-cs"/>
              </a:rPr>
              <a:t>sgtes</a:t>
            </a:r>
            <a:r>
              <a:rPr lang="es-PY" sz="1200" b="0" i="0" kern="1200" dirty="0">
                <a:solidFill>
                  <a:schemeClr val="tx1"/>
                </a:solidFill>
                <a:effectLst/>
                <a:latin typeface="+mn-lt"/>
                <a:ea typeface="+mn-ea"/>
                <a:cs typeface="+mn-cs"/>
              </a:rPr>
              <a:t>. Nombres: </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Jugadores de Nicho o proveedores especializados, Visionarios, Aspirantes y Lideres.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sus 2 ejes son conocidos por Integridad de la visión y Capacidad para ejecutar.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58s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1" i="1" u="none" strike="noStrike" kern="1200" noProof="0" dirty="0">
                <a:solidFill>
                  <a:schemeClr val="tx1"/>
                </a:solidFill>
                <a:effectLst/>
                <a:latin typeface="+mn-lt"/>
                <a:ea typeface="+mn-ea"/>
                <a:cs typeface="+mn-cs"/>
              </a:rPr>
              <a:t>Integridad de la visión</a:t>
            </a:r>
            <a:r>
              <a:rPr lang="es-PY" sz="1200" b="1" i="0" u="none" strike="noStrike" kern="1200" noProof="0" dirty="0">
                <a:solidFill>
                  <a:schemeClr val="tx1"/>
                </a:solidFill>
                <a:effectLst/>
                <a:latin typeface="+mn-lt"/>
                <a:ea typeface="+mn-ea"/>
                <a:cs typeface="+mn-cs"/>
              </a:rPr>
              <a:t> o </a:t>
            </a:r>
            <a:r>
              <a:rPr lang="es-PY" sz="1200" b="0" i="0" kern="1200" dirty="0">
                <a:solidFill>
                  <a:schemeClr val="tx1"/>
                </a:solidFill>
                <a:effectLst/>
                <a:latin typeface="+mn-lt"/>
                <a:ea typeface="+mn-ea"/>
                <a:cs typeface="+mn-cs"/>
              </a:rPr>
              <a:t>eje X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la capacidad de anticiparse y adaptarse a las necesidades del mercado, por ejemplo: </a:t>
            </a:r>
            <a:r>
              <a:rPr lang="es-ES" sz="1200" b="0" i="0" kern="1200" dirty="0">
                <a:solidFill>
                  <a:schemeClr val="tx1"/>
                </a:solidFill>
                <a:effectLst/>
                <a:latin typeface="+mn-lt"/>
                <a:ea typeface="+mn-ea"/>
                <a:cs typeface="+mn-cs"/>
              </a:rPr>
              <a:t>características de un producto en específico que posee un proveedor y que obligue a los demás a reaccionar para mantenerse al ritmo, un ejemplo de esto podría ser Snapchat y Facebook.</a:t>
            </a:r>
            <a:endParaRPr lang="es-PY" sz="1200" b="0" i="0" kern="1200" dirty="0">
              <a:solidFill>
                <a:schemeClr val="tx1"/>
              </a:solidFill>
              <a:effectLst/>
              <a:latin typeface="+mn-lt"/>
              <a:ea typeface="+mn-ea"/>
              <a:cs typeface="+mn-cs"/>
            </a:endParaRPr>
          </a:p>
          <a:p>
            <a:endParaRPr lang="es-PY" noProof="0" dirty="0"/>
          </a:p>
          <a:p>
            <a:r>
              <a:rPr lang="es-PY" sz="1200" b="0" i="0" kern="1200" dirty="0">
                <a:solidFill>
                  <a:schemeClr val="tx1"/>
                </a:solidFill>
                <a:effectLst/>
                <a:latin typeface="+mn-lt"/>
                <a:ea typeface="+mn-ea"/>
                <a:cs typeface="+mn-cs"/>
              </a:rPr>
              <a:t>Existen varias maneras de medir la integridad de la visión, u</a:t>
            </a:r>
            <a:r>
              <a:rPr lang="es-PY" noProof="0" dirty="0"/>
              <a:t>na de ellas </a:t>
            </a:r>
            <a:r>
              <a:rPr lang="es-PY" sz="1200" b="0" i="0" kern="1200" noProof="0" dirty="0">
                <a:solidFill>
                  <a:schemeClr val="tx1"/>
                </a:solidFill>
                <a:effectLst/>
                <a:latin typeface="+mn-lt"/>
                <a:ea typeface="+mn-ea"/>
                <a:cs typeface="+mn-cs"/>
              </a:rPr>
              <a:t>es la capacidad de entender las necesidades de los clientes, establecer estrategias de marketing, estrategias de ventas, innovaciones o sea hacer que tus productos se destaquen antes los demás y trabajar para que en el futuro se mantenga en esa posición pero sin la capacidad de ejecutar no llegaríamos a ser competitivos.</a:t>
            </a:r>
          </a:p>
          <a:p>
            <a:endParaRPr lang="es-PY" sz="1200" b="0" i="0" kern="1200" noProof="0" dirty="0">
              <a:solidFill>
                <a:schemeClr val="tx1"/>
              </a:solidFill>
              <a:effectLst/>
              <a:latin typeface="+mn-lt"/>
              <a:ea typeface="+mn-ea"/>
              <a:cs typeface="+mn-cs"/>
            </a:endParaRPr>
          </a:p>
          <a:p>
            <a:r>
              <a:rPr lang="es-PY" sz="1200" b="0" i="0" kern="1200" noProof="0" dirty="0">
                <a:solidFill>
                  <a:schemeClr val="tx1"/>
                </a:solidFill>
                <a:effectLst/>
                <a:latin typeface="+mn-lt"/>
                <a:ea typeface="+mn-ea"/>
                <a:cs typeface="+mn-cs"/>
              </a:rPr>
              <a:t>40s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3086528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u="none" strike="noStrike" kern="1200" dirty="0" err="1">
                <a:solidFill>
                  <a:schemeClr val="tx1"/>
                </a:solidFill>
                <a:effectLst/>
                <a:latin typeface="+mn-lt"/>
                <a:ea typeface="+mn-ea"/>
                <a:cs typeface="+mn-cs"/>
              </a:rPr>
              <a:t>Qué</a:t>
            </a:r>
            <a:r>
              <a:rPr lang="en-US" sz="1200" b="1" i="1" u="none" strike="noStrike" kern="1200" dirty="0">
                <a:solidFill>
                  <a:schemeClr val="tx1"/>
                </a:solidFill>
                <a:effectLst/>
                <a:latin typeface="+mn-lt"/>
                <a:ea typeface="+mn-ea"/>
                <a:cs typeface="+mn-cs"/>
              </a:rPr>
              <a:t> </a:t>
            </a:r>
            <a:r>
              <a:rPr lang="en-US" sz="1200" b="1" i="1" u="none" strike="noStrike" kern="1200" dirty="0" err="1">
                <a:solidFill>
                  <a:schemeClr val="tx1"/>
                </a:solidFill>
                <a:effectLst/>
                <a:latin typeface="+mn-lt"/>
                <a:ea typeface="+mn-ea"/>
                <a:cs typeface="+mn-cs"/>
              </a:rPr>
              <a:t>es</a:t>
            </a:r>
            <a:r>
              <a:rPr lang="en-US" sz="1200" b="1" i="1" u="none" strike="noStrike" kern="1200" dirty="0">
                <a:solidFill>
                  <a:schemeClr val="tx1"/>
                </a:solidFill>
                <a:effectLst/>
                <a:latin typeface="+mn-lt"/>
                <a:ea typeface="+mn-ea"/>
                <a:cs typeface="+mn-cs"/>
              </a:rPr>
              <a:t> la </a:t>
            </a:r>
            <a:r>
              <a:rPr lang="en-US" sz="1200" b="1" i="1" u="none" strike="noStrike" kern="1200" dirty="0" err="1">
                <a:solidFill>
                  <a:schemeClr val="tx1"/>
                </a:solidFill>
                <a:effectLst/>
                <a:latin typeface="+mn-lt"/>
                <a:ea typeface="+mn-ea"/>
                <a:cs typeface="+mn-cs"/>
              </a:rPr>
              <a:t>capacidad</a:t>
            </a:r>
            <a:r>
              <a:rPr lang="en-US" sz="1200" b="1" i="1" u="none" strike="noStrike" kern="1200" dirty="0">
                <a:solidFill>
                  <a:schemeClr val="tx1"/>
                </a:solidFill>
                <a:effectLst/>
                <a:latin typeface="+mn-lt"/>
                <a:ea typeface="+mn-ea"/>
                <a:cs typeface="+mn-cs"/>
              </a:rPr>
              <a:t> para </a:t>
            </a:r>
            <a:r>
              <a:rPr lang="en-US" sz="1200" b="1" i="1" u="none" strike="noStrike" kern="1200" dirty="0" err="1">
                <a:solidFill>
                  <a:schemeClr val="tx1"/>
                </a:solidFill>
                <a:effectLst/>
                <a:latin typeface="+mn-lt"/>
                <a:ea typeface="+mn-ea"/>
                <a:cs typeface="+mn-cs"/>
              </a:rPr>
              <a:t>Ejecutar</a:t>
            </a:r>
            <a:r>
              <a:rPr lang="en-US" sz="1200" b="1" i="1" u="none" strike="noStrike" kern="1200" dirty="0">
                <a:solidFill>
                  <a:schemeClr val="tx1"/>
                </a:solidFill>
                <a:effectLst/>
                <a:latin typeface="+mn-lt"/>
                <a:ea typeface="+mn-ea"/>
                <a:cs typeface="+mn-cs"/>
              </a:rPr>
              <a:t> o el </a:t>
            </a:r>
            <a:r>
              <a:rPr lang="en-US" sz="1200" b="1" i="1" u="none" strike="noStrike" kern="1200" dirty="0" err="1">
                <a:solidFill>
                  <a:schemeClr val="tx1"/>
                </a:solidFill>
                <a:effectLst/>
                <a:latin typeface="+mn-lt"/>
                <a:ea typeface="+mn-ea"/>
                <a:cs typeface="+mn-cs"/>
              </a:rPr>
              <a:t>eje</a:t>
            </a:r>
            <a:r>
              <a:rPr lang="en-US" sz="1200" b="1" i="1" u="none" strike="noStrike" kern="1200" dirty="0">
                <a:solidFill>
                  <a:schemeClr val="tx1"/>
                </a:solidFill>
                <a:effectLst/>
                <a:latin typeface="+mn-lt"/>
                <a:ea typeface="+mn-ea"/>
                <a:cs typeface="+mn-cs"/>
              </a:rPr>
              <a:t> 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llevar a cabo una visión con un alto nivel de eficiencia. Uno puede tener muchas ideas pero al final nunca las aplica o las aplica con poca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Existen varias maneras de medir la capacidad para ejecutar de una empresa.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Una de ellas por ejemplo es que los productos o servicios básicos ofrecidos por la misma deben ser lo suficientemente buenos para competir y satisfacer las necesidades del mercado.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Las capacidades del proveedor en las actividades de las pre-ventas, estas pueden ser fijar un precio, negociar una compra entre otras.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 capacidad de respuesta al mercado ya que los competidores actúan, las necesidades de los clientes evolucionan y la dinámica del mercado cambia y aún así debemos ser flexibles y lograr ser exitosos.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Claridad, calidad y creatividad para promover la marca y así influenciar el mercado con una identidad positiva del producto.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Que la experiencia de los clientes al recibir soporte sea óptima ya que esto suele acarrear ineficiencias ya sea por la demora o la calidad en la atención causando la frustración de algunos clientes.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60s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265910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CUADRANTES: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Jugadores de nichos (niche </a:t>
            </a:r>
            <a:r>
              <a:rPr lang="es-ES" b="1" i="0" dirty="0" err="1">
                <a:solidFill>
                  <a:srgbClr val="333333"/>
                </a:solidFill>
                <a:effectLst/>
                <a:latin typeface="Georgia" panose="02040502050405020303" pitchFamily="18" charset="0"/>
              </a:rPr>
              <a:t>players</a:t>
            </a:r>
            <a:r>
              <a:rPr lang="es-ES" b="1" i="0" dirty="0">
                <a:solidFill>
                  <a:srgbClr val="333333"/>
                </a:solidFill>
                <a:effectLst/>
                <a:latin typeface="Georgia" panose="02040502050405020303" pitchFamily="18" charset="0"/>
              </a:rPr>
              <a:t>): </a:t>
            </a:r>
            <a:r>
              <a:rPr lang="es-ES" sz="1200" b="0" i="0" kern="1200" dirty="0">
                <a:solidFill>
                  <a:srgbClr val="333333"/>
                </a:solidFill>
                <a:effectLst/>
                <a:latin typeface="Georgia" panose="02040502050405020303" pitchFamily="18" charset="0"/>
                <a:ea typeface="+mn-ea"/>
                <a:cs typeface="+mn-cs"/>
              </a:rPr>
              <a:t>son proveedores </a:t>
            </a:r>
            <a:r>
              <a:rPr lang="es-ES" b="0" i="0" dirty="0">
                <a:solidFill>
                  <a:srgbClr val="333333"/>
                </a:solidFill>
                <a:effectLst/>
                <a:latin typeface="Georgia" panose="02040502050405020303" pitchFamily="18" charset="0"/>
              </a:rPr>
              <a:t>enfocados a determinadas áreas de las tecnologías, sin disponer de una suite completa. Esto podría ser porque ellos se centran en funcionalidades específicas o en las necesidades de un región en particular o porque ellos están recientemente en el mercado.</a:t>
            </a:r>
          </a:p>
          <a:p>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Un proveedor de nicho podría ser una buena elección ya que generalmente estos tienden a adaptarse a tus necesidades pero a largo plazo esta selección podría ser riesgosa ya que estos no se mueven al ritmo del mercado.</a:t>
            </a: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 30s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976128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Visionarios -&gt; </a:t>
            </a:r>
            <a:r>
              <a:rPr lang="es-ES" b="0" i="0" dirty="0">
                <a:solidFill>
                  <a:srgbClr val="333333"/>
                </a:solidFill>
                <a:effectLst/>
                <a:latin typeface="Georgia" panose="02040502050405020303" pitchFamily="18" charset="0"/>
              </a:rPr>
              <a:t>entienden dónde va el mercado o tienen una visión para cambiar las reglas del mercado, pero todavía no ejecutan bien.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Encajan en la categoría de mayor riesgo o mayor recompensa. Apostar en un proveedor visionario podría traer grandes beneficios en el mejor de los casos como por ejemplo el que aposto por </a:t>
            </a:r>
            <a:r>
              <a:rPr lang="es-ES" b="0" i="0" dirty="0" err="1">
                <a:solidFill>
                  <a:srgbClr val="333333"/>
                </a:solidFill>
                <a:effectLst/>
                <a:latin typeface="Georgia" panose="02040502050405020303" pitchFamily="18" charset="0"/>
              </a:rPr>
              <a:t>tableau</a:t>
            </a:r>
            <a:r>
              <a:rPr lang="es-ES" b="0" i="0" dirty="0">
                <a:solidFill>
                  <a:srgbClr val="333333"/>
                </a:solidFill>
                <a:effectLst/>
                <a:latin typeface="Georgia" panose="02040502050405020303" pitchFamily="18" charset="0"/>
              </a:rPr>
              <a:t> al inicio. A menudo introducen nuevas tecnologías, servicios o modelos de negocio, pero tal vez necesiten fortalecer su situación financiera, la atención al cliente,  los canales de ventas y distribución, en otras palabras,  necesitan invertir más en la capacidad de ejecución.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30 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4186608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aspirantes -&gt;</a:t>
            </a:r>
            <a:r>
              <a:rPr lang="es-ES" b="0" i="0" dirty="0">
                <a:solidFill>
                  <a:srgbClr val="333333"/>
                </a:solidFill>
                <a:effectLst/>
                <a:latin typeface="Georgia" panose="02040502050405020303" pitchFamily="18" charset="0"/>
              </a:rPr>
              <a:t>ejecutan bien hoy o pueden dominar un segmento grande, pero no demuestran una comprensión de la dirección del mercado.</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Algunos proveedores prefieren estar en esta posición de aspirantes ya que tienen miedo de crecer porque podrían perder sus clientes por temor a no atenderlos correctamente al adquirir mas responsabilidades.</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None/>
            </a:pPr>
            <a:r>
              <a:rPr lang="es-ES" b="0" i="0" dirty="0">
                <a:solidFill>
                  <a:srgbClr val="333333"/>
                </a:solidFill>
                <a:effectLst/>
                <a:latin typeface="Georgia" panose="02040502050405020303" pitchFamily="18" charset="0"/>
              </a:rPr>
              <a:t>Aunque los aspirantes generalmente tiene un tamaño significativo con recursos financieros bien establecidos, pero por falta de visión, innovación o un entendimiento de las necesidades del mercado, estos no llegan a la </a:t>
            </a:r>
          </a:p>
          <a:p>
            <a:pPr algn="l">
              <a:buFont typeface="Arial" panose="020B0604020202020204" pitchFamily="34" charset="0"/>
              <a:buNone/>
            </a:pPr>
            <a:r>
              <a:rPr lang="es-ES" b="0" i="0" dirty="0">
                <a:solidFill>
                  <a:srgbClr val="333333"/>
                </a:solidFill>
                <a:effectLst/>
                <a:latin typeface="Georgia" panose="02040502050405020303" pitchFamily="18" charset="0"/>
              </a:rPr>
              <a:t>categoría de “líderes”.</a:t>
            </a:r>
          </a:p>
          <a:p>
            <a:pPr algn="l">
              <a:buFont typeface="Arial" panose="020B0604020202020204" pitchFamily="34" charset="0"/>
              <a:buNone/>
            </a:pPr>
            <a:endParaRPr lang="es-ES" b="0" i="0" dirty="0">
              <a:solidFill>
                <a:srgbClr val="333333"/>
              </a:solidFill>
              <a:effectLst/>
              <a:latin typeface="Georgia" panose="02040502050405020303" pitchFamily="18" charset="0"/>
            </a:endParaRPr>
          </a:p>
          <a:p>
            <a:pPr algn="l">
              <a:buFont typeface="Arial" panose="020B0604020202020204" pitchFamily="34" charset="0"/>
              <a:buNone/>
            </a:pPr>
            <a:r>
              <a:rPr lang="es-ES" b="0" i="0" dirty="0">
                <a:solidFill>
                  <a:srgbClr val="333333"/>
                </a:solidFill>
                <a:effectLst/>
                <a:latin typeface="Georgia" panose="02040502050405020303" pitchFamily="18" charset="0"/>
              </a:rPr>
              <a:t>30s.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4156579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Líderes </a:t>
            </a:r>
            <a:r>
              <a:rPr lang="en-US" b="1"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además están bien posicionados para el mañana. </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Demuestran la visión necesaria para mantener su posición en el mercado a medida que estos evolucionan.</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 diferencia de los demás, los líderes suelen poseer una gran base de clientes satisfechos y disfrutan de una alta visibilidad del mercado. Su tamaño y su fortaleza financiera les permiten seguir siendo viables en una economía desafiante.</a:t>
            </a:r>
            <a:endParaRPr lang="es-ES" sz="1200" b="0" i="0" kern="1200" dirty="0">
              <a:solidFill>
                <a:srgbClr val="333333"/>
              </a:solidFill>
              <a:effectLst/>
              <a:latin typeface="Georgia" panose="02040502050405020303" pitchFamily="18" charset="0"/>
              <a:ea typeface="+mn-ea"/>
              <a:cs typeface="+mn-cs"/>
            </a:endParaRPr>
          </a:p>
          <a:p>
            <a:pPr algn="l">
              <a:buFont typeface="Arial" panose="020B0604020202020204" pitchFamily="34" charset="0"/>
              <a:buChar char="•"/>
            </a:pPr>
            <a:endParaRPr lang="es-ES" sz="1200" b="0" i="0" kern="1200" dirty="0">
              <a:solidFill>
                <a:srgbClr val="333333"/>
              </a:solidFill>
              <a:effectLst/>
              <a:latin typeface="Georgia" panose="02040502050405020303" pitchFamily="18" charset="0"/>
              <a:ea typeface="+mn-ea"/>
              <a:cs typeface="+mn-cs"/>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20s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2168332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Aquí tenemos un ejemplo del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dónde se presentan a proveedores de tecnologías de BI y data Discovery.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fue ubicado como líder durante 5 años consecutivos desde 2013 hasta el último informe que data de febrero 2017. Esta imagen pertenece al informe del año 2015, dónde vemos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mejor ubicado.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3348925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esta imagen perteneciente al año 2016 vemos que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ha disminuido su capacidad de ejecución pero ha incrementado su visión.</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decíamos ,implementar nuevas ideas implica reestructurar la organización en varios aspectos hasta que volvamos al nivel deseado de ejecución.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2592727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Comenzaremos por dar una introducción de lo que es Inteligencia de Negocios y sus potenciales beneficios.</a:t>
            </a:r>
          </a:p>
          <a:p>
            <a:pPr rtl="0"/>
            <a:endParaRPr lang="es-ES" sz="1200" kern="1200" baseline="0" dirty="0">
              <a:solidFill>
                <a:schemeClr val="tx1"/>
              </a:solidFill>
              <a:latin typeface="+mn-lt"/>
              <a:ea typeface="+mn-ea"/>
              <a:cs typeface="+mn-cs"/>
            </a:endParaRPr>
          </a:p>
          <a:p>
            <a:pPr rtl="0"/>
            <a:r>
              <a:rPr lang="es-ES" sz="1200" kern="1200" baseline="0" dirty="0">
                <a:solidFill>
                  <a:schemeClr val="tx1"/>
                </a:solidFill>
                <a:latin typeface="+mn-lt"/>
                <a:ea typeface="+mn-ea"/>
                <a:cs typeface="+mn-cs"/>
              </a:rPr>
              <a:t>Luego mostraremos una comparación de las metodologías utilizadas en el BI tradicional y las metodologías de DATA Discovery utilizadas hoy en día y por qué esto nos da valor agregado.</a:t>
            </a:r>
          </a:p>
          <a:p>
            <a:pPr rtl="0"/>
            <a:endParaRPr lang="es-ES" sz="1200" kern="1200" baseline="0" dirty="0">
              <a:solidFill>
                <a:schemeClr val="tx1"/>
              </a:solidFill>
              <a:latin typeface="+mn-lt"/>
              <a:ea typeface="+mn-ea"/>
              <a:cs typeface="+mn-cs"/>
            </a:endParaRPr>
          </a:p>
          <a:p>
            <a:pPr rtl="0"/>
            <a:r>
              <a:rPr lang="es-PY" sz="1200" baseline="0" dirty="0"/>
              <a:t>Hablaremos del software </a:t>
            </a:r>
            <a:r>
              <a:rPr lang="es-PY" sz="1200" baseline="0" dirty="0" err="1"/>
              <a:t>tableau</a:t>
            </a:r>
            <a:r>
              <a:rPr lang="es-PY" sz="1200" baseline="0" dirty="0"/>
              <a:t> y sus cualidades. </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mostrando algunos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se construyeron en base a datos de la ANDE y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en esta caso de la </a:t>
            </a:r>
            <a:r>
              <a:rPr lang="es-ES" sz="1200" kern="1200" baseline="0" dirty="0" err="1">
                <a:solidFill>
                  <a:schemeClr val="tx1"/>
                </a:solidFill>
                <a:latin typeface="+mn-lt"/>
                <a:ea typeface="+mn-ea"/>
                <a:cs typeface="+mn-cs"/>
              </a:rPr>
              <a:t>DirecciónGeneralEstadisticasEncuestasYCenso</a:t>
            </a:r>
            <a:r>
              <a:rPr lang="es-ES" sz="1200" kern="1200" baseline="0" dirty="0">
                <a:solidFill>
                  <a:schemeClr val="tx1"/>
                </a:solidFill>
                <a:latin typeface="+mn-lt"/>
                <a:ea typeface="+mn-ea"/>
                <a:cs typeface="+mn-cs"/>
              </a:rPr>
              <a:t> y la ANDE.</a:t>
            </a:r>
            <a:endParaRPr lang="es-PY" sz="1200" dirty="0"/>
          </a:p>
          <a:p>
            <a:endParaRPr lang="es-PY" dirty="0"/>
          </a:p>
          <a:p>
            <a:r>
              <a:rPr lang="es-PY" dirty="0"/>
              <a:t>4</a:t>
            </a:r>
            <a:r>
              <a:rPr lang="en-US" dirty="0"/>
              <a:t>2seg</a:t>
            </a:r>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por último el informe más reciente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donde vemos que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nuevamente es líder y ha incrementado tanto su capacidad de ejecución como la visión.</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45s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2483179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Incluso sin mucho conocimiento técnico pueden analizar esos datos a través de nuestra interfaz de arrastrar y soltar. Cualquier persona puede hacer preguntas a sus datos y contestarlas a una gran velocidad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y comunica ideas complejas de manera sencilla.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Qué mas podemos decir para recalcar que es utilizable por cualquier persona?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mencionó muchas cualidades pero también podemos enfatizar que </a:t>
            </a:r>
            <a:r>
              <a:rPr lang="es-ES" sz="1200" b="0" i="0" kern="1200" dirty="0">
                <a:solidFill>
                  <a:schemeClr val="tx1"/>
                </a:solidFill>
                <a:effectLst/>
                <a:latin typeface="+mn-lt"/>
                <a:ea typeface="+mn-ea"/>
                <a:cs typeface="+mn-cs"/>
              </a:rPr>
              <a:t>para consumir información</a:t>
            </a:r>
            <a:r>
              <a:rPr lang="es-ES" sz="1200" b="0" i="0" kern="1200" dirty="0">
                <a:solidFill>
                  <a:schemeClr val="tx1"/>
                </a:solidFill>
                <a:effectLst/>
                <a:latin typeface="+mn-lt"/>
                <a:ea typeface="+mn-ea"/>
                <a:cs typeface="+mn-cs"/>
              </a:rPr>
              <a:t> desde</a:t>
            </a:r>
            <a:r>
              <a:rPr lang="es-ES" sz="1200" b="0" i="0" kern="1200" dirty="0">
                <a:solidFill>
                  <a:schemeClr val="tx1"/>
                </a:solidFill>
                <a:effectLst/>
                <a:latin typeface="+mn-lt"/>
                <a:ea typeface="+mn-ea"/>
                <a:cs typeface="+mn-cs"/>
              </a:rPr>
              <a:t> la base de datos </a:t>
            </a:r>
            <a:r>
              <a:rPr lang="es-ES" sz="1200" b="0" i="0" kern="1200" dirty="0">
                <a:solidFill>
                  <a:schemeClr val="tx1"/>
                </a:solidFill>
                <a:effectLst/>
                <a:latin typeface="+mn-lt"/>
                <a:ea typeface="+mn-ea"/>
                <a:cs typeface="+mn-cs"/>
              </a:rPr>
              <a:t>no es necesario crear ni siquiera una consulta SQL, ya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realiza esta tarea por nosotros, a no ser que optemos por construirlas nosotros mismos, que también es posible.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60s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22</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En esta imagen queremos enfatizar que </a:t>
            </a:r>
            <a:r>
              <a:rPr lang="es-PY" dirty="0" err="1"/>
              <a:t>tableau</a:t>
            </a:r>
            <a:r>
              <a:rPr lang="es-PY" dirty="0"/>
              <a:t>, como muchas otras aplicaciones modernas es </a:t>
            </a:r>
            <a:r>
              <a:rPr lang="es-PY" dirty="0" err="1"/>
              <a:t>multi</a:t>
            </a:r>
            <a:r>
              <a:rPr lang="es-PY" dirty="0"/>
              <a:t> plataforma y accesible desde cualquier dispositivo con acceso a internet.</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23</a:t>
            </a:fld>
            <a:endParaRPr lang="en-US"/>
          </a:p>
        </p:txBody>
      </p:sp>
    </p:spTree>
    <p:extLst>
      <p:ext uri="{BB962C8B-B14F-4D97-AF65-F5344CB8AC3E}">
        <p14:creationId xmlns:p14="http://schemas.microsoft.com/office/powerpoint/2010/main" val="3694513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También los </a:t>
            </a:r>
            <a:r>
              <a:rPr lang="es-PY" dirty="0" err="1"/>
              <a:t>dashboards</a:t>
            </a:r>
            <a:r>
              <a:rPr lang="es-PY" dirty="0"/>
              <a:t> generados se pueden agregar a cualquier aplicación ya existente en las organizaciones.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24</a:t>
            </a:fld>
            <a:endParaRPr lang="en-US"/>
          </a:p>
        </p:txBody>
      </p:sp>
    </p:spTree>
    <p:extLst>
      <p:ext uri="{BB962C8B-B14F-4D97-AF65-F5344CB8AC3E}">
        <p14:creationId xmlns:p14="http://schemas.microsoft.com/office/powerpoint/2010/main" val="1397114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Como mencionó </a:t>
            </a:r>
            <a:r>
              <a:rPr lang="es-PY" dirty="0" err="1"/>
              <a:t>Garnter</a:t>
            </a:r>
            <a:r>
              <a:rPr lang="es-PY" dirty="0"/>
              <a:t>, </a:t>
            </a:r>
            <a:r>
              <a:rPr lang="es-PY" dirty="0" err="1"/>
              <a:t>tableau</a:t>
            </a:r>
            <a:r>
              <a:rPr lang="es-PY" dirty="0"/>
              <a:t> puede conectarse a casi cualquier fuente de datos, ya sean relacionales o no relacionales, estructuradas o no estructuradas. Por ejemplo, uno puede extraer datos de Facebook que no están almacenados en una base de datos tradicional y analizarlos en </a:t>
            </a:r>
            <a:r>
              <a:rPr lang="es-PY" dirty="0" err="1"/>
              <a:t>tableau</a:t>
            </a:r>
            <a:r>
              <a:rPr lang="es-PY" dirty="0"/>
              <a:t>.</a:t>
            </a:r>
          </a:p>
          <a:p>
            <a:endParaRPr lang="es-PY" dirty="0"/>
          </a:p>
          <a:p>
            <a:r>
              <a:rPr lang="es-PY" dirty="0"/>
              <a:t>30s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25</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r>
              <a:rPr lang="es-PY" dirty="0"/>
              <a:t>Esta imagen muestra los resultados de una encuesta realizada por Aberdeen </a:t>
            </a:r>
            <a:r>
              <a:rPr lang="es-PY" dirty="0" err="1"/>
              <a:t>Group</a:t>
            </a:r>
            <a:r>
              <a:rPr lang="es-PY" dirty="0"/>
              <a:t> una empresa muy reconocida a nivel mundial encargada de hacer encuestas sobre negocios desde el año 1988.</a:t>
            </a:r>
          </a:p>
          <a:p>
            <a:r>
              <a:rPr lang="es-PY" dirty="0"/>
              <a:t>Esta encuesta trata del uso de herramientas de BI dentro de las organizaciones,  la misma encontró que el 53% de los </a:t>
            </a:r>
            <a:r>
              <a:rPr lang="es-PY" dirty="0" err="1"/>
              <a:t>genrentes</a:t>
            </a:r>
            <a:r>
              <a:rPr lang="es-PY" dirty="0"/>
              <a:t> de organizaciones lideres utilizaron herramientas de BI al menos una vez por semana y solo 32% interactuaron con </a:t>
            </a:r>
            <a:r>
              <a:rPr lang="es-PY" dirty="0" err="1"/>
              <a:t>dashboard</a:t>
            </a:r>
            <a:r>
              <a:rPr lang="es-PY" dirty="0"/>
              <a:t> frecuentemente y un poco más del 34% de las organizaciones encuestadas han reconocido que “muchas decisiones fueron basadas en datos pobres”</a:t>
            </a:r>
          </a:p>
          <a:p>
            <a:endParaRPr lang="es-PY" dirty="0"/>
          </a:p>
          <a:p>
            <a:r>
              <a:rPr lang="es-PY" dirty="0"/>
              <a:t>45s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79911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000129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753092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p>
          <a:p>
            <a:pPr rtl="0"/>
            <a:r>
              <a:rPr lang="es-PY" sz="1200" b="0" i="0" kern="1200" dirty="0">
                <a:solidFill>
                  <a:schemeClr val="tx1"/>
                </a:solidFill>
                <a:effectLst/>
                <a:latin typeface="+mn-lt"/>
                <a:ea typeface="+mn-ea"/>
                <a:cs typeface="+mn-cs"/>
              </a:rPr>
              <a:t>datos a información, información a conocimiento y conocimiento a sabiduría.</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PY" sz="1000" dirty="0"/>
              <a:t>Un ejemplo de lo que puede llegar a ser una ventaja competitiva es el </a:t>
            </a:r>
            <a:r>
              <a:rPr lang="es-PY" sz="1200" b="0" i="0" kern="1200" dirty="0">
                <a:solidFill>
                  <a:schemeClr val="tx1"/>
                </a:solidFill>
                <a:effectLst/>
                <a:latin typeface="+mn-lt"/>
                <a:ea typeface="+mn-ea"/>
                <a:cs typeface="+mn-cs"/>
              </a:rPr>
              <a:t>análisis de sentimiento que es extremadamente útil en la monitorización de las redes sociales ya que permite hacernos una idea de la opinión pública en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 que fue muy positiva por cierto.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1.45m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900367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103901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8734587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08466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Como mencionamos anteriormente la definición más común para BI es simplemente, la transformación de datos a información, información a conocimiento y conocimiento a sabiduría.</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Y cómo diferenciamos estos conceptos????</a:t>
            </a:r>
            <a:br>
              <a:rPr lang="es-PY" dirty="0"/>
            </a:br>
            <a:endParaRPr lang="es-PY" dirty="0"/>
          </a:p>
          <a:p>
            <a:r>
              <a:rPr lang="es-PY" dirty="0"/>
              <a:t>Datos:</a:t>
            </a:r>
          </a:p>
          <a:p>
            <a:r>
              <a:rPr lang="es-PY" dirty="0"/>
              <a:t>Son hechos y cifras sin procesar, sin ninguna interpretación ni ningún análisis añadido, datos en bruto, </a:t>
            </a:r>
            <a:r>
              <a:rPr lang="es-ES" sz="1200" b="0" i="0" kern="1200" dirty="0">
                <a:solidFill>
                  <a:schemeClr val="tx1"/>
                </a:solidFill>
                <a:effectLst/>
                <a:latin typeface="+mn-lt"/>
                <a:ea typeface="+mn-ea"/>
                <a:cs typeface="+mn-cs"/>
              </a:rPr>
              <a:t>son irrelevantes como apoyo a la toma de decisiones.</a:t>
            </a:r>
            <a:endParaRPr lang="es-PY" dirty="0"/>
          </a:p>
          <a:p>
            <a:r>
              <a:rPr lang="es-PY" dirty="0"/>
              <a:t>Ejemplos: </a:t>
            </a:r>
            <a:r>
              <a:rPr lang="es-PY" sz="1200" b="0" i="0" kern="1200" dirty="0">
                <a:solidFill>
                  <a:schemeClr val="tx1"/>
                </a:solidFill>
                <a:effectLst/>
                <a:latin typeface="+mn-lt"/>
                <a:ea typeface="+mn-ea"/>
                <a:cs typeface="+mn-cs"/>
              </a:rPr>
              <a:t>números, letras símbolos.</a:t>
            </a:r>
          </a:p>
          <a:p>
            <a:endParaRPr lang="es-PY" dirty="0"/>
          </a:p>
          <a:p>
            <a:r>
              <a:rPr lang="es-PY" dirty="0"/>
              <a:t>Información: </a:t>
            </a:r>
            <a:br>
              <a:rPr lang="es-PY" dirty="0"/>
            </a:br>
            <a:r>
              <a:rPr lang="es-PY" dirty="0"/>
              <a:t>Son datos que han sido interpretados a fin de que tengan sentido para el usuario. Responde a las preguntas Quién? Qué? Dónde? Y Cuándo? </a:t>
            </a:r>
          </a:p>
          <a:p>
            <a:r>
              <a:rPr lang="es-PY" sz="1200" b="0" i="0" kern="1200" dirty="0">
                <a:solidFill>
                  <a:schemeClr val="tx1"/>
                </a:solidFill>
                <a:effectLst/>
                <a:latin typeface="+mn-lt"/>
                <a:ea typeface="+mn-ea"/>
                <a:cs typeface="+mn-cs"/>
              </a:rPr>
              <a:t>Descripción de los datos, conocemos el contexto, conocemos como se relacionan estos datos(</a:t>
            </a:r>
            <a:r>
              <a:rPr lang="es-PY" dirty="0" err="1"/>
              <a:t>Ejemplos:</a:t>
            </a:r>
            <a:r>
              <a:rPr lang="es-PY" sz="1200" b="0" i="0" kern="1200" dirty="0" err="1">
                <a:solidFill>
                  <a:schemeClr val="tx1"/>
                </a:solidFill>
                <a:effectLst/>
                <a:latin typeface="+mn-lt"/>
                <a:ea typeface="+mn-ea"/>
                <a:cs typeface="+mn-cs"/>
              </a:rPr>
              <a:t>Las</a:t>
            </a:r>
            <a:r>
              <a:rPr lang="es-PY" sz="1200" b="0" i="0" kern="1200" dirty="0">
                <a:solidFill>
                  <a:schemeClr val="tx1"/>
                </a:solidFill>
                <a:effectLst/>
                <a:latin typeface="+mn-lt"/>
                <a:ea typeface="+mn-ea"/>
                <a:cs typeface="+mn-cs"/>
              </a:rPr>
              <a:t> ventas del mes)</a:t>
            </a:r>
            <a:endParaRPr lang="es-PY" dirty="0"/>
          </a:p>
          <a:p>
            <a:br>
              <a:rPr lang="es-PY" dirty="0"/>
            </a:br>
            <a:r>
              <a:rPr lang="es-PY" dirty="0"/>
              <a:t>Conocimiento: </a:t>
            </a:r>
          </a:p>
          <a:p>
            <a:r>
              <a:rPr lang="es-PY" dirty="0"/>
              <a:t>Es una combinación de información, experiencia y visión que puede ser beneficiosa para el individuo, saber que hacer con la información y poner en práctica. </a:t>
            </a:r>
          </a:p>
          <a:p>
            <a:r>
              <a:rPr lang="es-ES" sz="1200" b="0" i="0" kern="1200" dirty="0">
                <a:solidFill>
                  <a:schemeClr val="tx1"/>
                </a:solidFill>
                <a:effectLst/>
                <a:latin typeface="+mn-lt"/>
                <a:ea typeface="+mn-ea"/>
                <a:cs typeface="+mn-cs"/>
              </a:rPr>
              <a:t>En las organizaciones con frecuencia el conocimiento no sólo se encuentra dentro de documentos o almacenes de datos, sino que también esta en rutinas organizativas, procesos, prácticas, y normas.</a:t>
            </a:r>
          </a:p>
          <a:p>
            <a:r>
              <a:rPr lang="es-ES" sz="1200" b="0" i="0" kern="1200" dirty="0">
                <a:solidFill>
                  <a:schemeClr val="tx1"/>
                </a:solidFill>
                <a:effectLst/>
                <a:latin typeface="+mn-lt"/>
                <a:ea typeface="+mn-ea"/>
                <a:cs typeface="+mn-cs"/>
              </a:rPr>
              <a:t>Responde a las pregunta Cómo</a:t>
            </a:r>
            <a:r>
              <a:rPr lang="es-PY" dirty="0"/>
              <a:t>?</a:t>
            </a:r>
            <a:endParaRPr lang="es-ES" sz="1200" b="0" i="0" kern="1200" dirty="0">
              <a:solidFill>
                <a:schemeClr val="tx1"/>
              </a:solidFill>
              <a:effectLst/>
              <a:latin typeface="+mn-lt"/>
              <a:ea typeface="+mn-ea"/>
              <a:cs typeface="+mn-cs"/>
            </a:endParaRPr>
          </a:p>
          <a:p>
            <a:r>
              <a:rPr lang="es-PY" dirty="0"/>
              <a:t>A medida que uno va tomando decisiones estas vuelven a incrementar el conocimiento.</a:t>
            </a:r>
          </a:p>
          <a:p>
            <a:endParaRPr lang="es-PY" dirty="0"/>
          </a:p>
          <a:p>
            <a:r>
              <a:rPr lang="es-PY" dirty="0"/>
              <a:t>1.25m</a:t>
            </a:r>
          </a:p>
          <a:p>
            <a:endParaRPr lang="es-PY" dirty="0"/>
          </a:p>
          <a:p>
            <a:r>
              <a:rPr lang="es-ES" dirty="0"/>
              <a:t>El conocimiento es un proceso determinista. Cuando alguien "memoriza“ (Como suelen hacer los estudiantes que se preparan menos para las pruebas), entonces han acumulado conocimiento. Este conocimiento tiene un significado útil para ellos, pero no prevé, En sí mismo, una integración tal como se infiere un conocimiento adicional. </a:t>
            </a:r>
          </a:p>
          <a:p>
            <a:endParaRPr lang="es-ES" dirty="0"/>
          </a:p>
          <a:p>
            <a:r>
              <a:rPr lang="es-ES" dirty="0"/>
              <a:t>Por ejemplo, Los niños de la escuela primaria memorizan o acumulan conocimiento de la "tabla de multiplicar". Pueden decirle que "2 x 2 = 4" porque han acumulado ese conocimiento (está incluido en la tabla de multiplicar). Pero cuando se le pregunta cuánto es "1267 x 300", no pueden responder correctamente porque esa entrada no está en su tabla de multiplicar. Para responder correctamente a esta pregunta requiere una capacidad cognitiva y analítica verdadera que sólo se abarca en el siguiente nivel ... la sabiduría. </a:t>
            </a:r>
          </a:p>
          <a:p>
            <a:endParaRPr lang="es-PY" dirty="0"/>
          </a:p>
          <a:p>
            <a:endParaRPr lang="es-PY" dirty="0"/>
          </a:p>
          <a:p>
            <a:endParaRPr lang="es-PY" dirty="0"/>
          </a:p>
          <a:p>
            <a:endParaRPr lang="es-PY" dirty="0"/>
          </a:p>
          <a:p>
            <a:r>
              <a:rPr lang="es-PY" dirty="0" err="1"/>
              <a:t>Sabiduria</a:t>
            </a:r>
            <a:r>
              <a:rPr lang="es-PY" dirty="0"/>
              <a:t>:</a:t>
            </a:r>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537973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ES" sz="1200" b="0" i="0" kern="1200" dirty="0">
              <a:solidFill>
                <a:schemeClr val="tx1"/>
              </a:solidFill>
              <a:effectLst/>
              <a:latin typeface="+mn-lt"/>
              <a:ea typeface="+mn-ea"/>
              <a:cs typeface="+mn-cs"/>
            </a:endParaRP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la energía consumida del semestre y si necesitamos datos de la energía que se consumió mes tras mes, basta con navegar por las distintas dimensiones ya presentes en la visualización sin ningún tipo de esperas, aumentando el poder de toma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No se necesita un conocimiento muy técnico, solo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p>
          <a:p>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entorno, esto aumenta el riesgo de que los conocimientos sobre el medio se vuelvan obsoletos.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1,30m</a:t>
            </a:r>
          </a:p>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En esta imagen se muestran algunos de los principales beneficios de BI que son las que siguen: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Se eliminan algunas dudas.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       Se toman decisiones en base a datos más sólidos, en lugar de adivinanzas y corazonadas, quizás hasta antes que la competencia.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Se obtienen</a:t>
            </a:r>
            <a:r>
              <a:rPr lang="es-PY" sz="1200" b="0" i="0" kern="1200" baseline="0" dirty="0">
                <a:solidFill>
                  <a:schemeClr val="tx1"/>
                </a:solidFill>
                <a:effectLst/>
                <a:latin typeface="+mn-lt"/>
                <a:ea typeface="+mn-ea"/>
                <a:cs typeface="+mn-cs"/>
              </a:rPr>
              <a:t> respuestas rápidas a las preguntas de negocio.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indent="-285750">
              <a:buFont typeface="Arial" panose="020B0604020202020204" pitchFamily="34" charset="0"/>
              <a:buChar char="•"/>
            </a:pPr>
            <a:r>
              <a:rPr lang="es-ES" sz="1200" dirty="0"/>
              <a:t>Se obtienen informaciones sobre el comportamiento de clientes(el más rentable,</a:t>
            </a:r>
            <a:r>
              <a:rPr lang="es-ES" sz="1200" baseline="0" dirty="0"/>
              <a:t> el segmento que esta siendo más productivo y así apostar más a este segmento), podría detectar que tengo un grupo de clientes que aunque este compuesto de un menor numero aún así son más rentables que otros grupos con mayor número</a:t>
            </a:r>
            <a:r>
              <a:rPr lang="es-ES" sz="1200" dirty="0"/>
              <a:t>)</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aprende a optimizar/coordinar las operaciones.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mejora</a:t>
            </a:r>
            <a:r>
              <a:rPr lang="es-ES" sz="1200" baseline="0" dirty="0"/>
              <a:t> la eficiencia, se r</a:t>
            </a:r>
            <a:r>
              <a:rPr lang="es-ES" sz="1200" dirty="0"/>
              <a:t>educen costos, mejora la comunicación.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p>
          <a:p>
            <a:pPr marL="285750" indent="-285750">
              <a:buFont typeface="Arial" panose="020B0604020202020204" pitchFamily="34" charset="0"/>
              <a:buChar char="•"/>
            </a:pPr>
            <a:endParaRPr lang="es-ES"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Sabemos que sabemos, Ejemplo: los productos más vendidos, son datos presentes, tangibles, y sabemos como relacionarlos, puede que no estén en su mejor forma y sabemos como refinarlos(ejemplo cambiando de carácter M a Masculino y de F a Femenino, redondeando un valor, dando formato a una fecha, agregando símbolo de moneda a un valor).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Sabemos que no sabemos, existen algunas </a:t>
            </a:r>
            <a:r>
              <a:rPr lang="es-PY" dirty="0" err="1"/>
              <a:t>incognitas</a:t>
            </a:r>
            <a:r>
              <a:rPr lang="es-PY" dirty="0"/>
              <a:t> que son fáciles de reconocer. Nosotros no sabemos como el clima será en el futuro, como será la economía el </a:t>
            </a:r>
            <a:r>
              <a:rPr lang="es-PY" dirty="0" err="1"/>
              <a:t>sgte</a:t>
            </a:r>
            <a:r>
              <a:rPr lang="es-PY" dirty="0"/>
              <a:t>. Año, y cuanto tiempo viviremos. Otras </a:t>
            </a:r>
            <a:r>
              <a:rPr lang="es-PY" dirty="0" err="1"/>
              <a:t>incongnitas</a:t>
            </a:r>
            <a:r>
              <a:rPr lang="es-PY" dirty="0"/>
              <a:t> son mas difíciles de reconocer. ¿Realmente conocemos nuestros clientes y sus comportamientos? ¿Realmente sabemos si nuestras publicidades funcionan? </a:t>
            </a:r>
            <a:r>
              <a:rPr lang="es-ES" dirty="0"/>
              <a:t>¿Realmente comprendemos las variables que impulsan el éxito de nuestras marcas?</a:t>
            </a: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Podríamos usar nuestros propios datos para encontrar lo que no sabemos que no sabemos.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1-Analizando datos que regularmente no analizamos: </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Empresas que se enfocan en captar clientes nuevos generalmente asumen que los clientes suscriptos a sus productos continuaran suscriptos  lo largo del tiempo, debido a esto quizás no analizan datos como el uso de los productos ni los datos de clientes que abandonaron su uso ya que asumieron que estos no lo harían y estos datos pueden esconder información útil como el por qué un cliente se suscribe a más de un producto y porque unos lo hacen solo una vez  y luego se marchan.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Solución posible: Analizar nuestras publicidades buscando cosas como: lo </a:t>
            </a:r>
            <a:r>
              <a:rPr lang="en-US" sz="1200" b="0" i="0" kern="1200" dirty="0">
                <a:solidFill>
                  <a:schemeClr val="tx1"/>
                </a:solidFill>
                <a:effectLst/>
                <a:latin typeface="+mn-lt"/>
                <a:ea typeface="+mn-ea"/>
                <a:cs typeface="+mn-cs"/>
              </a:rPr>
              <a:t>que conduce a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segunda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venta</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2-Analizando datos que ya </a:t>
            </a:r>
            <a:r>
              <a:rPr lang="es-PY" dirty="0" err="1"/>
              <a:t>analizabamos</a:t>
            </a:r>
            <a:r>
              <a:rPr lang="es-PY" dirty="0"/>
              <a:t>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mayoría de las empresas entre las semanas de navidad y año nuevo incrementan su plantel de funcionarios dicho de otra manera invierten más visando el incremento en sus ventas, el gerente al analizar las ganancias de la semana encuentra un incremento en sus ganancias pero al analizar de una forma más granular separándolo en días en lugar de semanas  encuentra que los fines de semana son más lucrativos que los días de semana lo que nos demuestra que cambiando la forma en que analizábamos ciertos datos nos puede resultar más efectivo.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2:30m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En esta imagen podemos darnos una idea de la diferencia existente entre Data Discovery y el BI Tradicional: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A simple vista se nota que en Data Discovery existe un menor número de procesos, esto nos permite aprender y responder con rapidez a las preguntas de negocio.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Por otro lado en BI Tradicional como existen más procesos y esto a su vez involucran distintos departamentos lo que nos lleva a perder mucho tiempo.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Como ejemplo podemos hablar de la construcción de un simple informe.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gerente se hace preguntas sobre le negocio. Para llegar a la respuesta este tiene que pasar su idea al departamento de desarrollo, que se va encargar del desarrollo y luego de un tiempo, este retorna al gerente. Quizás haya pasado mucho tiempo o quizás no responda a las preguntas formuladas. Si analizamos que pudo haber causado esto, podríamos hablar de una mala interpretación de la idea del gerente y esto conllevaría a que este proceso comience nuevamente, siempre y cuando el departamento de TI esté disponible, por que puede haber una fila de espera y con esto damos oportunidad a nuestra competencia.</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cambio, en data Discovery, cuando un gerente se hace una pregunta, será el quién construirá su propia visualización, ya que la herramienta es sencilla que no requiere de conocimientos muy técnicos, así logrará analizar sus datos con mucha rapidez, lo irá adecuando a medida que surjan mas preguntas, y esto es muy importante en entornos muy dinámicos.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1:25m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06-04-2017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06-04-2017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06-04-2017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06-04-2017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06-04-2017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06-04-2017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06-04-2017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06-04-2017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06-04-2017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06-04-2017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06-04-2017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06-04-2017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06-04-2017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06-04-2017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9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s-PY" sz="2800" spc="371">
                <a:latin typeface="TT Corals Thin DEMO" panose="02000506020000020003" pitchFamily="50" charset="-52"/>
              </a:rPr>
              <a:t>Aplicados a datos del paraguay</a:t>
            </a: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6" y="662535"/>
            <a:ext cx="9435387" cy="6935009"/>
          </a:xfrm>
          <a:prstGeom prst="rect">
            <a:avLst/>
          </a:prstGeom>
        </p:spPr>
      </p:pic>
      <p:sp>
        <p:nvSpPr>
          <p:cNvPr id="3" name="TextBox 2"/>
          <p:cNvSpPr txBox="1"/>
          <p:nvPr/>
        </p:nvSpPr>
        <p:spPr>
          <a:xfrm>
            <a:off x="573392" y="0"/>
            <a:ext cx="4018928"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Data Discovery </a:t>
            </a:r>
            <a:endParaRPr lang="en-US" sz="4400" dirty="0">
              <a:solidFill>
                <a:srgbClr val="318CCA"/>
              </a:solidFill>
              <a:latin typeface="Open Sans"/>
              <a:ea typeface="Arvo" panose="02000000000000000000" pitchFamily="2" charset="0"/>
            </a:endParaRPr>
          </a:p>
        </p:txBody>
      </p:sp>
      <p:sp>
        <p:nvSpPr>
          <p:cNvPr id="5" name="TextBox 4"/>
          <p:cNvSpPr txBox="1"/>
          <p:nvPr/>
        </p:nvSpPr>
        <p:spPr>
          <a:xfrm>
            <a:off x="5923379" y="-1"/>
            <a:ext cx="4348480" cy="769441"/>
          </a:xfrm>
          <a:prstGeom prst="rect">
            <a:avLst/>
          </a:prstGeom>
          <a:noFill/>
        </p:spPr>
        <p:txBody>
          <a:bodyPr wrap="square" rtlCol="0">
            <a:spAutoFit/>
          </a:bodyPr>
          <a:lstStyle/>
          <a:p>
            <a:pPr algn="ctr"/>
            <a:r>
              <a:rPr lang="es-PY" sz="4400" dirty="0" err="1">
                <a:solidFill>
                  <a:srgbClr val="318CCA"/>
                </a:solidFill>
                <a:latin typeface="Open Sans"/>
                <a:ea typeface="Arvo" panose="02000000000000000000" pitchFamily="2" charset="0"/>
              </a:rPr>
              <a:t>Traditional</a:t>
            </a:r>
            <a:r>
              <a:rPr lang="es-PY" sz="4400" dirty="0">
                <a:solidFill>
                  <a:srgbClr val="318CCA"/>
                </a:solidFill>
                <a:latin typeface="Open Sans"/>
                <a:ea typeface="Arvo" panose="02000000000000000000" pitchFamily="2" charset="0"/>
              </a:rPr>
              <a:t> BI</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463"/>
          <p:cNvSpPr/>
          <p:nvPr/>
        </p:nvSpPr>
        <p:spPr>
          <a:xfrm>
            <a:off x="6096724" y="2613118"/>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63" name="Shape 463"/>
          <p:cNvSpPr/>
          <p:nvPr/>
        </p:nvSpPr>
        <p:spPr>
          <a:xfrm>
            <a:off x="2824352" y="4846351"/>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64" name="Shape 463"/>
          <p:cNvSpPr/>
          <p:nvPr/>
        </p:nvSpPr>
        <p:spPr>
          <a:xfrm>
            <a:off x="6100044" y="4856828"/>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4</a:t>
            </a:r>
          </a:p>
        </p:txBody>
      </p:sp>
      <p:sp>
        <p:nvSpPr>
          <p:cNvPr id="41" name="TextBox 40"/>
          <p:cNvSpPr txBox="1"/>
          <p:nvPr/>
        </p:nvSpPr>
        <p:spPr>
          <a:xfrm>
            <a:off x="1901281" y="3300604"/>
            <a:ext cx="1366991" cy="246221"/>
          </a:xfrm>
          <a:prstGeom prst="rect">
            <a:avLst/>
          </a:prstGeom>
          <a:noFill/>
        </p:spPr>
        <p:txBody>
          <a:bodyPr wrap="square" rtlCol="0">
            <a:spAutoFit/>
          </a:bodyPr>
          <a:lstStyle/>
          <a:p>
            <a:pPr algn="r" defTabSz="754380">
              <a:lnSpc>
                <a:spcPts val="1155"/>
              </a:lnSpc>
            </a:pPr>
            <a:r>
              <a:rPr lang="es-PY" sz="1600" dirty="0">
                <a:solidFill>
                  <a:prstClr val="white">
                    <a:lumMod val="50000"/>
                  </a:prstClr>
                </a:solidFill>
                <a:latin typeface="HK Grotesk" panose="00000500000000000000" pitchFamily="50" charset="0"/>
              </a:rPr>
              <a:t>Qué sucedió?</a:t>
            </a:r>
          </a:p>
        </p:txBody>
      </p:sp>
      <p:sp>
        <p:nvSpPr>
          <p:cNvPr id="42" name="TextBox 41"/>
          <p:cNvSpPr txBox="1"/>
          <p:nvPr/>
        </p:nvSpPr>
        <p:spPr>
          <a:xfrm>
            <a:off x="1447068" y="2842596"/>
            <a:ext cx="1821204" cy="523220"/>
          </a:xfrm>
          <a:prstGeom prst="rect">
            <a:avLst/>
          </a:prstGeom>
          <a:noFill/>
        </p:spPr>
        <p:txBody>
          <a:bodyPr wrap="none" rtlCol="0">
            <a:spAutoFit/>
          </a:bodyPr>
          <a:lstStyle/>
          <a:p>
            <a:pPr algn="r" defTabSz="754380"/>
            <a:r>
              <a:rPr lang="es-PY" sz="2800">
                <a:solidFill>
                  <a:schemeClr val="accent5">
                    <a:lumMod val="50000"/>
                  </a:schemeClr>
                </a:solidFill>
                <a:latin typeface="HK Grotesk Medium" panose="00000600000000000000" pitchFamily="50" charset="0"/>
              </a:rPr>
              <a:t>Descriptivo</a:t>
            </a:r>
          </a:p>
        </p:txBody>
      </p:sp>
      <p:sp>
        <p:nvSpPr>
          <p:cNvPr id="43" name="TextBox 42"/>
          <p:cNvSpPr txBox="1"/>
          <p:nvPr/>
        </p:nvSpPr>
        <p:spPr>
          <a:xfrm>
            <a:off x="1641120" y="5638684"/>
            <a:ext cx="1635316"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Por qué sucedió?</a:t>
            </a:r>
          </a:p>
        </p:txBody>
      </p:sp>
      <p:sp>
        <p:nvSpPr>
          <p:cNvPr id="44" name="TextBox 43"/>
          <p:cNvSpPr txBox="1"/>
          <p:nvPr/>
        </p:nvSpPr>
        <p:spPr>
          <a:xfrm>
            <a:off x="1416034" y="5156515"/>
            <a:ext cx="1883272" cy="523220"/>
          </a:xfrm>
          <a:prstGeom prst="rect">
            <a:avLst/>
          </a:prstGeom>
          <a:noFill/>
        </p:spPr>
        <p:txBody>
          <a:bodyPr wrap="none" rtlCol="0">
            <a:spAutoFit/>
          </a:bodyPr>
          <a:lstStyle/>
          <a:p>
            <a:pPr algn="r" defTabSz="754380"/>
            <a:r>
              <a:rPr lang="es-PY" sz="2800" dirty="0">
                <a:solidFill>
                  <a:schemeClr val="accent5">
                    <a:lumMod val="50000"/>
                  </a:schemeClr>
                </a:solidFill>
                <a:latin typeface="HK Grotesk Medium" panose="00000600000000000000" pitchFamily="50" charset="0"/>
              </a:rPr>
              <a:t>Diagnóstico</a:t>
            </a:r>
          </a:p>
        </p:txBody>
      </p:sp>
      <p:sp>
        <p:nvSpPr>
          <p:cNvPr id="45" name="TextBox 44"/>
          <p:cNvSpPr txBox="1"/>
          <p:nvPr/>
        </p:nvSpPr>
        <p:spPr>
          <a:xfrm>
            <a:off x="6828053" y="3281898"/>
            <a:ext cx="1248080"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pasará?</a:t>
            </a:r>
          </a:p>
        </p:txBody>
      </p:sp>
      <p:sp>
        <p:nvSpPr>
          <p:cNvPr id="56" name="TextBox 55"/>
          <p:cNvSpPr txBox="1"/>
          <p:nvPr/>
        </p:nvSpPr>
        <p:spPr>
          <a:xfrm>
            <a:off x="6832421" y="2859818"/>
            <a:ext cx="1641732" cy="523220"/>
          </a:xfrm>
          <a:prstGeom prst="rect">
            <a:avLst/>
          </a:prstGeom>
          <a:noFill/>
        </p:spPr>
        <p:txBody>
          <a:bodyPr wrap="none" rtlCol="0">
            <a:spAutoFit/>
          </a:bodyPr>
          <a:lstStyle>
            <a:defPPr>
              <a:defRPr lang="en-US"/>
            </a:defPPr>
            <a:lvl1pPr algn="r" defTabSz="754380">
              <a:defRPr sz="2800">
                <a:solidFill>
                  <a:schemeClr val="accent5">
                    <a:lumMod val="50000"/>
                  </a:schemeClr>
                </a:solidFill>
                <a:latin typeface="HK Grotesk Medium" panose="00000600000000000000" pitchFamily="50" charset="0"/>
              </a:defRPr>
            </a:lvl1pPr>
          </a:lstStyle>
          <a:p>
            <a:r>
              <a:rPr lang="es-PY" dirty="0"/>
              <a:t>Predictivo</a:t>
            </a:r>
          </a:p>
        </p:txBody>
      </p:sp>
      <p:sp>
        <p:nvSpPr>
          <p:cNvPr id="57" name="TextBox 56"/>
          <p:cNvSpPr txBox="1"/>
          <p:nvPr/>
        </p:nvSpPr>
        <p:spPr>
          <a:xfrm>
            <a:off x="6874254" y="5656849"/>
            <a:ext cx="1825804"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debería hacer?</a:t>
            </a:r>
          </a:p>
        </p:txBody>
      </p:sp>
      <p:sp>
        <p:nvSpPr>
          <p:cNvPr id="60" name="TextBox 59"/>
          <p:cNvSpPr txBox="1"/>
          <p:nvPr/>
        </p:nvSpPr>
        <p:spPr>
          <a:xfrm>
            <a:off x="6874254" y="5156515"/>
            <a:ext cx="1906227" cy="523220"/>
          </a:xfrm>
          <a:prstGeom prst="rect">
            <a:avLst/>
          </a:prstGeom>
          <a:noFill/>
        </p:spPr>
        <p:txBody>
          <a:bodyPr wrap="none" rtlCol="0">
            <a:spAutoFit/>
          </a:bodyPr>
          <a:lstStyle/>
          <a:p>
            <a:pPr defTabSz="754380"/>
            <a:r>
              <a:rPr lang="es-PY" sz="2800">
                <a:solidFill>
                  <a:schemeClr val="accent5">
                    <a:lumMod val="50000"/>
                  </a:schemeClr>
                </a:solidFill>
                <a:latin typeface="HK Grotesk Medium" panose="00000600000000000000" pitchFamily="50" charset="0"/>
              </a:rPr>
              <a:t>Prescriptivo</a:t>
            </a:r>
          </a:p>
        </p:txBody>
      </p:sp>
      <p:sp>
        <p:nvSpPr>
          <p:cNvPr id="61" name="Shape 463"/>
          <p:cNvSpPr/>
          <p:nvPr/>
        </p:nvSpPr>
        <p:spPr>
          <a:xfrm>
            <a:off x="2824352" y="2590613"/>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grpSp>
        <p:nvGrpSpPr>
          <p:cNvPr id="4" name="Group 3"/>
          <p:cNvGrpSpPr/>
          <p:nvPr/>
        </p:nvGrpSpPr>
        <p:grpSpPr>
          <a:xfrm>
            <a:off x="3042136" y="3163005"/>
            <a:ext cx="3469694" cy="3230082"/>
            <a:chOff x="2885197" y="3112726"/>
            <a:chExt cx="3469694" cy="3230082"/>
          </a:xfrm>
        </p:grpSpPr>
        <p:grpSp>
          <p:nvGrpSpPr>
            <p:cNvPr id="3" name="Group 2"/>
            <p:cNvGrpSpPr/>
            <p:nvPr/>
          </p:nvGrpSpPr>
          <p:grpSpPr>
            <a:xfrm>
              <a:off x="2885197" y="3112726"/>
              <a:ext cx="3469694" cy="3230082"/>
              <a:chOff x="2885197" y="3112726"/>
              <a:chExt cx="3469694" cy="3230082"/>
            </a:xfrm>
          </p:grpSpPr>
          <p:grpSp>
            <p:nvGrpSpPr>
              <p:cNvPr id="55" name="Group 114"/>
              <p:cNvGrpSpPr/>
              <p:nvPr/>
            </p:nvGrpSpPr>
            <p:grpSpPr>
              <a:xfrm>
                <a:off x="4273095" y="3112726"/>
                <a:ext cx="2081796" cy="3230082"/>
                <a:chOff x="0" y="-1"/>
                <a:chExt cx="4163590" cy="6460163"/>
              </a:xfrm>
            </p:grpSpPr>
            <p:sp>
              <p:nvSpPr>
                <p:cNvPr id="58" name="Shape 103"/>
                <p:cNvSpPr/>
                <p:nvPr/>
              </p:nvSpPr>
              <p:spPr>
                <a:xfrm>
                  <a:off x="1139158" y="4469317"/>
                  <a:ext cx="943220" cy="484075"/>
                </a:xfrm>
                <a:custGeom>
                  <a:avLst/>
                  <a:gdLst/>
                  <a:ahLst/>
                  <a:cxnLst>
                    <a:cxn ang="0">
                      <a:pos x="wd2" y="hd2"/>
                    </a:cxn>
                    <a:cxn ang="5400000">
                      <a:pos x="wd2" y="hd2"/>
                    </a:cxn>
                    <a:cxn ang="10800000">
                      <a:pos x="wd2" y="hd2"/>
                    </a:cxn>
                    <a:cxn ang="16200000">
                      <a:pos x="wd2" y="hd2"/>
                    </a:cxn>
                  </a:cxnLst>
                  <a:rect l="0" t="0" r="r" b="b"/>
                  <a:pathLst>
                    <a:path w="21600" h="21600" extrusionOk="0">
                      <a:moveTo>
                        <a:pt x="1224" y="0"/>
                      </a:moveTo>
                      <a:lnTo>
                        <a:pt x="21600" y="15846"/>
                      </a:lnTo>
                      <a:lnTo>
                        <a:pt x="20378" y="21600"/>
                      </a:lnTo>
                      <a:lnTo>
                        <a:pt x="0" y="5754"/>
                      </a:lnTo>
                      <a:lnTo>
                        <a:pt x="1224" y="0"/>
                      </a:lnTo>
                      <a:close/>
                    </a:path>
                  </a:pathLst>
                </a:custGeom>
                <a:solidFill>
                  <a:schemeClr val="accent2"/>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59" name="Shape 104"/>
                <p:cNvSpPr/>
                <p:nvPr/>
              </p:nvSpPr>
              <p:spPr>
                <a:xfrm>
                  <a:off x="1915283" y="2008323"/>
                  <a:ext cx="2248307" cy="3496349"/>
                </a:xfrm>
                <a:custGeom>
                  <a:avLst/>
                  <a:gdLst/>
                  <a:ahLst/>
                  <a:cxnLst>
                    <a:cxn ang="0">
                      <a:pos x="wd2" y="hd2"/>
                    </a:cxn>
                    <a:cxn ang="5400000">
                      <a:pos x="wd2" y="hd2"/>
                    </a:cxn>
                    <a:cxn ang="10800000">
                      <a:pos x="wd2" y="hd2"/>
                    </a:cxn>
                    <a:cxn ang="16200000">
                      <a:pos x="wd2" y="hd2"/>
                    </a:cxn>
                  </a:cxnLst>
                  <a:rect l="0" t="0" r="r" b="b"/>
                  <a:pathLst>
                    <a:path w="19734" h="21550" extrusionOk="0">
                      <a:moveTo>
                        <a:pt x="11254" y="67"/>
                      </a:moveTo>
                      <a:cubicBezTo>
                        <a:pt x="11071" y="-3"/>
                        <a:pt x="10858" y="-17"/>
                        <a:pt x="10656" y="20"/>
                      </a:cubicBezTo>
                      <a:cubicBezTo>
                        <a:pt x="10464" y="55"/>
                        <a:pt x="10300" y="137"/>
                        <a:pt x="10194" y="254"/>
                      </a:cubicBezTo>
                      <a:lnTo>
                        <a:pt x="8109" y="3875"/>
                      </a:lnTo>
                      <a:lnTo>
                        <a:pt x="7176" y="5456"/>
                      </a:lnTo>
                      <a:cubicBezTo>
                        <a:pt x="7103" y="5581"/>
                        <a:pt x="7102" y="5721"/>
                        <a:pt x="7177" y="5846"/>
                      </a:cubicBezTo>
                      <a:cubicBezTo>
                        <a:pt x="7251" y="5970"/>
                        <a:pt x="7395" y="6064"/>
                        <a:pt x="7570" y="6119"/>
                      </a:cubicBezTo>
                      <a:cubicBezTo>
                        <a:pt x="10920" y="7188"/>
                        <a:pt x="13178" y="9266"/>
                        <a:pt x="12905" y="11409"/>
                      </a:cubicBezTo>
                      <a:cubicBezTo>
                        <a:pt x="12494" y="14637"/>
                        <a:pt x="7535" y="17067"/>
                        <a:pt x="1914" y="15520"/>
                      </a:cubicBezTo>
                      <a:cubicBezTo>
                        <a:pt x="-761" y="17028"/>
                        <a:pt x="-607" y="19921"/>
                        <a:pt x="2221" y="21284"/>
                      </a:cubicBezTo>
                      <a:cubicBezTo>
                        <a:pt x="2409" y="21374"/>
                        <a:pt x="2601" y="21469"/>
                        <a:pt x="2822" y="21507"/>
                      </a:cubicBezTo>
                      <a:cubicBezTo>
                        <a:pt x="3269" y="21583"/>
                        <a:pt x="3716" y="21553"/>
                        <a:pt x="4142" y="21468"/>
                      </a:cubicBezTo>
                      <a:lnTo>
                        <a:pt x="4142" y="19800"/>
                      </a:lnTo>
                      <a:cubicBezTo>
                        <a:pt x="4142" y="18267"/>
                        <a:pt x="5918" y="17020"/>
                        <a:pt x="8101" y="17020"/>
                      </a:cubicBezTo>
                      <a:cubicBezTo>
                        <a:pt x="9656" y="17020"/>
                        <a:pt x="11039" y="17674"/>
                        <a:pt x="11623" y="18686"/>
                      </a:cubicBezTo>
                      <a:lnTo>
                        <a:pt x="11913" y="19186"/>
                      </a:lnTo>
                      <a:cubicBezTo>
                        <a:pt x="15756" y="18135"/>
                        <a:pt x="18714" y="15564"/>
                        <a:pt x="19489" y="12619"/>
                      </a:cubicBezTo>
                      <a:cubicBezTo>
                        <a:pt x="20839" y="7495"/>
                        <a:pt x="16410" y="2035"/>
                        <a:pt x="11254" y="67"/>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65" name="Shape 105"/>
                <p:cNvSpPr/>
                <p:nvPr/>
              </p:nvSpPr>
              <p:spPr>
                <a:xfrm rot="1760229">
                  <a:off x="808418" y="4254496"/>
                  <a:ext cx="1110794" cy="357159"/>
                </a:xfrm>
                <a:custGeom>
                  <a:avLst/>
                  <a:gdLst/>
                  <a:ahLst/>
                  <a:cxnLst>
                    <a:cxn ang="0">
                      <a:pos x="wd2" y="hd2"/>
                    </a:cxn>
                    <a:cxn ang="5400000">
                      <a:pos x="wd2" y="hd2"/>
                    </a:cxn>
                    <a:cxn ang="10800000">
                      <a:pos x="wd2" y="hd2"/>
                    </a:cxn>
                    <a:cxn ang="16200000">
                      <a:pos x="wd2" y="hd2"/>
                    </a:cxn>
                  </a:cxnLst>
                  <a:rect l="0" t="0" r="r" b="b"/>
                  <a:pathLst>
                    <a:path w="21600" h="21249" extrusionOk="0">
                      <a:moveTo>
                        <a:pt x="21100" y="1054"/>
                      </a:moveTo>
                      <a:cubicBezTo>
                        <a:pt x="17598" y="-328"/>
                        <a:pt x="14054" y="-351"/>
                        <a:pt x="10550" y="985"/>
                      </a:cubicBezTo>
                      <a:cubicBezTo>
                        <a:pt x="6929" y="2366"/>
                        <a:pt x="3382" y="5187"/>
                        <a:pt x="0" y="9377"/>
                      </a:cubicBezTo>
                      <a:lnTo>
                        <a:pt x="501" y="21249"/>
                      </a:lnTo>
                      <a:lnTo>
                        <a:pt x="21600" y="12932"/>
                      </a:lnTo>
                      <a:lnTo>
                        <a:pt x="21100" y="1054"/>
                      </a:ln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66" name="Shape 106"/>
                <p:cNvSpPr/>
                <p:nvPr/>
              </p:nvSpPr>
              <p:spPr>
                <a:xfrm>
                  <a:off x="0" y="4816348"/>
                  <a:ext cx="3998943" cy="1643814"/>
                </a:xfrm>
                <a:custGeom>
                  <a:avLst/>
                  <a:gdLst/>
                  <a:ahLst/>
                  <a:cxnLst>
                    <a:cxn ang="0">
                      <a:pos x="wd2" y="hd2"/>
                    </a:cxn>
                    <a:cxn ang="5400000">
                      <a:pos x="wd2" y="hd2"/>
                    </a:cxn>
                    <a:cxn ang="10800000">
                      <a:pos x="wd2" y="hd2"/>
                    </a:cxn>
                    <a:cxn ang="16200000">
                      <a:pos x="wd2" y="hd2"/>
                    </a:cxn>
                  </a:cxnLst>
                  <a:rect l="0" t="0" r="r" b="b"/>
                  <a:pathLst>
                    <a:path w="21600" h="21523" extrusionOk="0">
                      <a:moveTo>
                        <a:pt x="15199" y="3"/>
                      </a:moveTo>
                      <a:cubicBezTo>
                        <a:pt x="14021" y="111"/>
                        <a:pt x="13113" y="2547"/>
                        <a:pt x="13187" y="5398"/>
                      </a:cubicBezTo>
                      <a:lnTo>
                        <a:pt x="13187" y="12894"/>
                      </a:lnTo>
                      <a:lnTo>
                        <a:pt x="1892" y="12894"/>
                      </a:lnTo>
                      <a:cubicBezTo>
                        <a:pt x="846" y="12894"/>
                        <a:pt x="0" y="14952"/>
                        <a:pt x="0" y="17487"/>
                      </a:cubicBezTo>
                      <a:lnTo>
                        <a:pt x="0" y="21523"/>
                      </a:lnTo>
                      <a:lnTo>
                        <a:pt x="21600" y="21523"/>
                      </a:lnTo>
                      <a:cubicBezTo>
                        <a:pt x="21600" y="21523"/>
                        <a:pt x="21600" y="17487"/>
                        <a:pt x="21600" y="17487"/>
                      </a:cubicBezTo>
                      <a:cubicBezTo>
                        <a:pt x="21600" y="14952"/>
                        <a:pt x="20751" y="12894"/>
                        <a:pt x="19705" y="12894"/>
                      </a:cubicBezTo>
                      <a:lnTo>
                        <a:pt x="18966" y="12894"/>
                      </a:lnTo>
                      <a:lnTo>
                        <a:pt x="17168" y="3211"/>
                      </a:lnTo>
                      <a:cubicBezTo>
                        <a:pt x="16870" y="1218"/>
                        <a:pt x="16073" y="-77"/>
                        <a:pt x="15199" y="3"/>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nvGrpSpPr>
                <p:cNvPr id="67" name="Group 112"/>
                <p:cNvGrpSpPr/>
                <p:nvPr/>
              </p:nvGrpSpPr>
              <p:grpSpPr>
                <a:xfrm>
                  <a:off x="1486416" y="-1"/>
                  <a:ext cx="1931139" cy="3650008"/>
                  <a:chOff x="0" y="0"/>
                  <a:chExt cx="1931137" cy="3650006"/>
                </a:xfrm>
              </p:grpSpPr>
              <p:sp>
                <p:nvSpPr>
                  <p:cNvPr id="69" name="Shape 107"/>
                  <p:cNvSpPr/>
                  <p:nvPr/>
                </p:nvSpPr>
                <p:spPr>
                  <a:xfrm rot="1362301">
                    <a:off x="416811" y="1071358"/>
                    <a:ext cx="819350" cy="2324224"/>
                  </a:xfrm>
                  <a:prstGeom prst="roundRect">
                    <a:avLst>
                      <a:gd name="adj" fmla="val 28940"/>
                    </a:avLst>
                  </a:pr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sp>
                <p:nvSpPr>
                  <p:cNvPr id="70" name="Shape 108"/>
                  <p:cNvSpPr/>
                  <p:nvPr/>
                </p:nvSpPr>
                <p:spPr>
                  <a:xfrm>
                    <a:off x="33877" y="3144457"/>
                    <a:ext cx="646511" cy="505550"/>
                  </a:xfrm>
                  <a:custGeom>
                    <a:avLst/>
                    <a:gdLst/>
                    <a:ahLst/>
                    <a:cxnLst>
                      <a:cxn ang="0">
                        <a:pos x="wd2" y="hd2"/>
                      </a:cxn>
                      <a:cxn ang="5400000">
                        <a:pos x="wd2" y="hd2"/>
                      </a:cxn>
                      <a:cxn ang="10800000">
                        <a:pos x="wd2" y="hd2"/>
                      </a:cxn>
                      <a:cxn ang="16200000">
                        <a:pos x="wd2" y="hd2"/>
                      </a:cxn>
                    </a:cxnLst>
                    <a:rect l="0" t="0" r="r" b="b"/>
                    <a:pathLst>
                      <a:path w="21600" h="21600" extrusionOk="0">
                        <a:moveTo>
                          <a:pt x="2249" y="0"/>
                        </a:moveTo>
                        <a:lnTo>
                          <a:pt x="0" y="13174"/>
                        </a:lnTo>
                        <a:lnTo>
                          <a:pt x="15905" y="21600"/>
                        </a:lnTo>
                        <a:lnTo>
                          <a:pt x="21600" y="10251"/>
                        </a:lnTo>
                        <a:cubicBezTo>
                          <a:pt x="21600" y="10251"/>
                          <a:pt x="2249" y="0"/>
                          <a:pt x="2249"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1" name="Shape 109"/>
                  <p:cNvSpPr/>
                  <p:nvPr/>
                </p:nvSpPr>
                <p:spPr>
                  <a:xfrm>
                    <a:off x="1342609" y="173888"/>
                    <a:ext cx="481590" cy="402450"/>
                  </a:xfrm>
                  <a:custGeom>
                    <a:avLst/>
                    <a:gdLst/>
                    <a:ahLst/>
                    <a:cxnLst>
                      <a:cxn ang="0">
                        <a:pos x="wd2" y="hd2"/>
                      </a:cxn>
                      <a:cxn ang="5400000">
                        <a:pos x="wd2" y="hd2"/>
                      </a:cxn>
                      <a:cxn ang="10800000">
                        <a:pos x="wd2" y="hd2"/>
                      </a:cxn>
                      <a:cxn ang="16200000">
                        <a:pos x="wd2" y="hd2"/>
                      </a:cxn>
                    </a:cxnLst>
                    <a:rect l="0" t="0" r="r" b="b"/>
                    <a:pathLst>
                      <a:path w="21600" h="21600" extrusionOk="0">
                        <a:moveTo>
                          <a:pt x="21600" y="8453"/>
                        </a:moveTo>
                        <a:lnTo>
                          <a:pt x="4547" y="0"/>
                        </a:lnTo>
                        <a:lnTo>
                          <a:pt x="0" y="13147"/>
                        </a:lnTo>
                        <a:lnTo>
                          <a:pt x="17048" y="21600"/>
                        </a:lnTo>
                        <a:cubicBezTo>
                          <a:pt x="17048" y="21600"/>
                          <a:pt x="21600" y="8453"/>
                          <a:pt x="21600" y="8453"/>
                        </a:cubicBez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2" name="Shape 110"/>
                  <p:cNvSpPr/>
                  <p:nvPr/>
                </p:nvSpPr>
                <p:spPr>
                  <a:xfrm>
                    <a:off x="1026448" y="363585"/>
                    <a:ext cx="770287" cy="879292"/>
                  </a:xfrm>
                  <a:custGeom>
                    <a:avLst/>
                    <a:gdLst/>
                    <a:ahLst/>
                    <a:cxnLst>
                      <a:cxn ang="0">
                        <a:pos x="wd2" y="hd2"/>
                      </a:cxn>
                      <a:cxn ang="5400000">
                        <a:pos x="wd2" y="hd2"/>
                      </a:cxn>
                      <a:cxn ang="10800000">
                        <a:pos x="wd2" y="hd2"/>
                      </a:cxn>
                      <a:cxn ang="16200000">
                        <a:pos x="wd2" y="hd2"/>
                      </a:cxn>
                    </a:cxnLst>
                    <a:rect l="0" t="0" r="r" b="b"/>
                    <a:pathLst>
                      <a:path w="21600" h="21600" extrusionOk="0">
                        <a:moveTo>
                          <a:pt x="7854" y="0"/>
                        </a:moveTo>
                        <a:lnTo>
                          <a:pt x="0" y="16612"/>
                        </a:lnTo>
                        <a:lnTo>
                          <a:pt x="13746" y="21600"/>
                        </a:lnTo>
                        <a:lnTo>
                          <a:pt x="21600" y="4988"/>
                        </a:lnTo>
                        <a:cubicBezTo>
                          <a:pt x="21600" y="4988"/>
                          <a:pt x="7854" y="0"/>
                          <a:pt x="7854"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3" name="Shape 111"/>
                  <p:cNvSpPr/>
                  <p:nvPr/>
                </p:nvSpPr>
                <p:spPr>
                  <a:xfrm>
                    <a:off x="1374225" y="-1"/>
                    <a:ext cx="556913" cy="395919"/>
                  </a:xfrm>
                  <a:custGeom>
                    <a:avLst/>
                    <a:gdLst/>
                    <a:ahLst/>
                    <a:cxnLst>
                      <a:cxn ang="0">
                        <a:pos x="wd2" y="hd2"/>
                      </a:cxn>
                      <a:cxn ang="5400000">
                        <a:pos x="wd2" y="hd2"/>
                      </a:cxn>
                      <a:cxn ang="10800000">
                        <a:pos x="wd2" y="hd2"/>
                      </a:cxn>
                      <a:cxn ang="16200000">
                        <a:pos x="wd2" y="hd2"/>
                      </a:cxn>
                    </a:cxnLst>
                    <a:rect l="0" t="0" r="r" b="b"/>
                    <a:pathLst>
                      <a:path w="21222" h="21070" extrusionOk="0">
                        <a:moveTo>
                          <a:pt x="21008" y="13226"/>
                        </a:moveTo>
                        <a:cubicBezTo>
                          <a:pt x="21600" y="11226"/>
                          <a:pt x="20922" y="8932"/>
                          <a:pt x="19488" y="8104"/>
                        </a:cubicBezTo>
                        <a:lnTo>
                          <a:pt x="5998" y="300"/>
                        </a:lnTo>
                        <a:cubicBezTo>
                          <a:pt x="4564" y="-530"/>
                          <a:pt x="2920" y="420"/>
                          <a:pt x="2328" y="2420"/>
                        </a:cubicBezTo>
                        <a:lnTo>
                          <a:pt x="0" y="10264"/>
                        </a:lnTo>
                        <a:lnTo>
                          <a:pt x="18679" y="21070"/>
                        </a:lnTo>
                        <a:cubicBezTo>
                          <a:pt x="18679" y="21070"/>
                          <a:pt x="21008" y="13226"/>
                          <a:pt x="21008" y="13226"/>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sp>
              <p:nvSpPr>
                <p:cNvPr id="68" name="Shape 113"/>
                <p:cNvSpPr/>
                <p:nvPr/>
              </p:nvSpPr>
              <p:spPr>
                <a:xfrm>
                  <a:off x="2358675" y="1999170"/>
                  <a:ext cx="826284" cy="826284"/>
                </a:xfrm>
                <a:prstGeom prst="ellipse">
                  <a:avLst/>
                </a:pr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74" name="Group 118"/>
              <p:cNvGrpSpPr/>
              <p:nvPr/>
            </p:nvGrpSpPr>
            <p:grpSpPr>
              <a:xfrm>
                <a:off x="2885197" y="3619257"/>
                <a:ext cx="2064367" cy="1668209"/>
                <a:chOff x="0" y="0"/>
                <a:chExt cx="4128732" cy="3336417"/>
              </a:xfrm>
            </p:grpSpPr>
            <p:sp>
              <p:nvSpPr>
                <p:cNvPr id="75" name="Shape 115"/>
                <p:cNvSpPr/>
                <p:nvPr/>
              </p:nvSpPr>
              <p:spPr>
                <a:xfrm rot="1055828" flipH="1">
                  <a:off x="564932" y="794804"/>
                  <a:ext cx="3563800" cy="2274541"/>
                </a:xfrm>
                <a:custGeom>
                  <a:avLst/>
                  <a:gdLst/>
                  <a:ahLst/>
                  <a:cxnLst>
                    <a:cxn ang="0">
                      <a:pos x="wd2" y="hd2"/>
                    </a:cxn>
                    <a:cxn ang="5400000">
                      <a:pos x="wd2" y="hd2"/>
                    </a:cxn>
                    <a:cxn ang="10800000">
                      <a:pos x="wd2" y="hd2"/>
                    </a:cxn>
                    <a:cxn ang="16200000">
                      <a:pos x="wd2" y="hd2"/>
                    </a:cxn>
                  </a:cxnLst>
                  <a:rect l="0" t="0" r="r" b="b"/>
                  <a:pathLst>
                    <a:path w="21600" h="21600" extrusionOk="0">
                      <a:moveTo>
                        <a:pt x="9928" y="0"/>
                      </a:moveTo>
                      <a:lnTo>
                        <a:pt x="0" y="17958"/>
                      </a:lnTo>
                      <a:lnTo>
                        <a:pt x="7331" y="12986"/>
                      </a:lnTo>
                      <a:cubicBezTo>
                        <a:pt x="8540" y="12134"/>
                        <a:pt x="9847" y="11676"/>
                        <a:pt x="11172" y="11640"/>
                      </a:cubicBezTo>
                      <a:cubicBezTo>
                        <a:pt x="15403" y="11526"/>
                        <a:pt x="19247" y="15476"/>
                        <a:pt x="20867" y="21600"/>
                      </a:cubicBezTo>
                      <a:lnTo>
                        <a:pt x="21600" y="2244"/>
                      </a:lnTo>
                      <a:lnTo>
                        <a:pt x="9928" y="0"/>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6" name="Shape 116"/>
                <p:cNvSpPr/>
                <p:nvPr/>
              </p:nvSpPr>
              <p:spPr>
                <a:xfrm rot="1055828" flipH="1">
                  <a:off x="1517767" y="2263197"/>
                  <a:ext cx="2385026" cy="10732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819" y="20090"/>
                        <a:pt x="14051" y="18433"/>
                        <a:pt x="10296" y="16629"/>
                      </a:cubicBezTo>
                      <a:cubicBezTo>
                        <a:pt x="6852" y="14974"/>
                        <a:pt x="3419" y="13195"/>
                        <a:pt x="0" y="11294"/>
                      </a:cubicBezTo>
                      <a:lnTo>
                        <a:pt x="11673" y="0"/>
                      </a:lnTo>
                      <a:cubicBezTo>
                        <a:pt x="15698" y="83"/>
                        <a:pt x="19314" y="5490"/>
                        <a:pt x="20864" y="13747"/>
                      </a:cubicBezTo>
                      <a:cubicBezTo>
                        <a:pt x="21332" y="16237"/>
                        <a:pt x="21581" y="18902"/>
                        <a:pt x="21600" y="21600"/>
                      </a:cubicBezTo>
                      <a:close/>
                    </a:path>
                  </a:pathLst>
                </a:custGeom>
                <a:solidFill>
                  <a:schemeClr val="accent2">
                    <a:alpha val="53037"/>
                  </a:schemeClr>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7" name="Shape 117"/>
                <p:cNvSpPr/>
                <p:nvPr/>
              </p:nvSpPr>
              <p:spPr>
                <a:xfrm>
                  <a:off x="0" y="0"/>
                  <a:ext cx="2952956" cy="2952956"/>
                </a:xfrm>
                <a:prstGeom prst="ellipse">
                  <a:avLst/>
                </a:prstGeom>
                <a:solidFill>
                  <a:srgbClr val="FFFFFF"/>
                </a:solidFill>
                <a:ln w="9525" cap="flat">
                  <a:solidFill>
                    <a:schemeClr val="bg1">
                      <a:lumMod val="85000"/>
                    </a:schemeClr>
                  </a:solidFill>
                  <a:prstDash val="solid"/>
                  <a:miter lim="400000"/>
                </a:ln>
                <a:effectLst/>
              </p:spPr>
              <p:txBody>
                <a:bodyPr wrap="square" lIns="25400" tIns="25400" rIns="25400" bIns="254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78" name="TextBox 77"/>
            <p:cNvSpPr txBox="1"/>
            <p:nvPr/>
          </p:nvSpPr>
          <p:spPr>
            <a:xfrm>
              <a:off x="3038930" y="4229553"/>
              <a:ext cx="1134564" cy="338554"/>
            </a:xfrm>
            <a:prstGeom prst="rect">
              <a:avLst/>
            </a:prstGeom>
            <a:noFill/>
          </p:spPr>
          <p:txBody>
            <a:bodyPr wrap="square" rtlCol="0">
              <a:spAutoFit/>
            </a:bodyPr>
            <a:lstStyle/>
            <a:p>
              <a:pPr algn="ctr"/>
              <a:r>
                <a:rPr lang="es-PY" sz="1600" spc="50" dirty="0">
                  <a:latin typeface="HK Grotesk Medium" panose="00000600000000000000" pitchFamily="50" charset="0"/>
                </a:rPr>
                <a:t>Detalles</a:t>
              </a:r>
            </a:p>
          </p:txBody>
        </p:sp>
      </p:grpSp>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540041"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3813684" y="550273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779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859410"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32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438965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59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2170" y="441251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812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934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6524"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90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27048" y="1057395"/>
            <a:ext cx="6979544" cy="662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2015 </a:t>
            </a:r>
            <a:r>
              <a:rPr lang="ES-PY" sz="4400" noProof="1">
                <a:solidFill>
                  <a:srgbClr val="318CCA"/>
                </a:solidFill>
                <a:latin typeface="Open Sans"/>
                <a:ea typeface="Adobe Fangsong Std R" panose="02020400000000000000" pitchFamily="18" charset="-128"/>
              </a:rPr>
              <a:t>Cuadrante Mágico de Gartner</a:t>
            </a:r>
          </a:p>
        </p:txBody>
      </p:sp>
      <p:pic>
        <p:nvPicPr>
          <p:cNvPr id="4" name="Picture 2" descr="https://cdnl.tblsft.com/sites/default/files/mq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spTree>
    <p:extLst>
      <p:ext uri="{BB962C8B-B14F-4D97-AF65-F5344CB8AC3E}">
        <p14:creationId xmlns:p14="http://schemas.microsoft.com/office/powerpoint/2010/main" val="269350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pic>
        <p:nvPicPr>
          <p:cNvPr id="5" name="Picture Placeholder 4"/>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s-PY" sz="2000" b="0" i="0" u="none" strike="noStrike" kern="1200" cap="none" spc="0" normalizeH="0" baseline="0">
                <a:ln>
                  <a:noFill/>
                </a:ln>
                <a:solidFill>
                  <a:prstClr val="black"/>
                </a:solidFill>
                <a:effectLst/>
                <a:uLnTx/>
                <a:uFillTx/>
                <a:latin typeface="HK Grotesk Medium" panose="00000600000000000000" pitchFamily="50" charset="0"/>
                <a:ea typeface="+mn-ea"/>
                <a:cs typeface="+mn-cs"/>
              </a:rPr>
              <a:t>Iván Cáceres</a:t>
            </a: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a:solidFill>
                  <a:srgbClr val="C4C4C4"/>
                </a:solidFill>
                <a:latin typeface="TT Corals Thin DEMO" panose="02000506020000020003" pitchFamily="50" charset="-52"/>
              </a:rPr>
              <a:t>Aplicados a datos del paraguay</a:t>
            </a: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2" descr="https://cdnl.tblsft.com/sites/default/files/mq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527048" y="1057395"/>
            <a:ext cx="6979544" cy="662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2016 </a:t>
            </a:r>
            <a:r>
              <a:rPr lang="ES-PY" sz="4400" noProof="1">
                <a:solidFill>
                  <a:srgbClr val="318CCA"/>
                </a:solidFill>
                <a:latin typeface="Open Sans"/>
                <a:ea typeface="Adobe Fangsong Std R" panose="02020400000000000000" pitchFamily="18" charset="-128"/>
              </a:rPr>
              <a:t>Cuadrante Mágico de Gartner</a:t>
            </a:r>
          </a:p>
        </p:txBody>
      </p:sp>
    </p:spTree>
    <p:extLst>
      <p:ext uri="{BB962C8B-B14F-4D97-AF65-F5344CB8AC3E}">
        <p14:creationId xmlns:p14="http://schemas.microsoft.com/office/powerpoint/2010/main" val="2811841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cdnl.tblsft.com/sites/default/files/mq_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527048" y="950976"/>
            <a:ext cx="6979544" cy="6735819"/>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2017 </a:t>
            </a:r>
            <a:r>
              <a:rPr lang="ES-PY" sz="4400" noProof="1">
                <a:solidFill>
                  <a:srgbClr val="318CCA"/>
                </a:solidFill>
                <a:latin typeface="Open Sans"/>
                <a:ea typeface="Adobe Fangsong Std R" panose="02020400000000000000" pitchFamily="18" charset="-128"/>
              </a:rPr>
              <a:t>Cuadrante Mágico de Gartner</a:t>
            </a:r>
          </a:p>
        </p:txBody>
      </p:sp>
    </p:spTree>
    <p:extLst>
      <p:ext uri="{BB962C8B-B14F-4D97-AF65-F5344CB8AC3E}">
        <p14:creationId xmlns:p14="http://schemas.microsoft.com/office/powerpoint/2010/main" val="214221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2" y="0"/>
            <a:ext cx="7439162" cy="583569"/>
          </a:xfrm>
        </p:spPr>
        <p:txBody>
          <a:bodyPr/>
          <a:lstStyle/>
          <a:p>
            <a:pPr algn="ctr" defTabSz="914400"/>
            <a:r>
              <a:rPr lang="es-ES" sz="4400" noProof="1">
                <a:solidFill>
                  <a:srgbClr val="318CCA"/>
                </a:solidFill>
                <a:latin typeface="Open Sans"/>
              </a:rPr>
              <a:t>Dashboards</a:t>
            </a:r>
            <a:endParaRPr lang="ES-PY" sz="4400" noProof="1">
              <a:solidFill>
                <a:srgbClr val="318CCA"/>
              </a:solidFill>
              <a:latin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1" y="564139"/>
            <a:ext cx="9516803" cy="691611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962420" y="151691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962420" y="186119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7" name="TextBox 26"/>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38" name="TextBox 37"/>
          <p:cNvSpPr txBox="1"/>
          <p:nvPr/>
        </p:nvSpPr>
        <p:spPr>
          <a:xfrm>
            <a:off x="-4679607" y="154264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39" name="TextBox 38"/>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253897" y="186951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s-PY"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633622" y="116824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633622" y="150404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1633622" y="187952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5249723" y="3619613"/>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2" y="4281234"/>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4" name="TextBox 23"/>
          <p:cNvSpPr txBox="1"/>
          <p:nvPr/>
        </p:nvSpPr>
        <p:spPr>
          <a:xfrm>
            <a:off x="1487047" y="4416253"/>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38" name="TextBox 37"/>
          <p:cNvSpPr txBox="1"/>
          <p:nvPr/>
        </p:nvSpPr>
        <p:spPr>
          <a:xfrm>
            <a:off x="1487047" y="418059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TextBox 19"/>
          <p:cNvSpPr txBox="1"/>
          <p:nvPr/>
        </p:nvSpPr>
        <p:spPr>
          <a:xfrm>
            <a:off x="-2787774" y="369653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TextBox 10"/>
          <p:cNvSpPr txBox="1"/>
          <p:nvPr/>
        </p:nvSpPr>
        <p:spPr>
          <a:xfrm>
            <a:off x="6577359" y="497191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0"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0" name="TextBox 19"/>
          <p:cNvSpPr txBox="1"/>
          <p:nvPr/>
        </p:nvSpPr>
        <p:spPr>
          <a:xfrm>
            <a:off x="6974942" y="4763851"/>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1" name="TextBox 20"/>
          <p:cNvSpPr txBox="1"/>
          <p:nvPr/>
        </p:nvSpPr>
        <p:spPr>
          <a:xfrm>
            <a:off x="6974941" y="5100988"/>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8368578" y="553113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634090" y="384811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411776" y="5822171"/>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1411776" y="582118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37505" y="59076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659882" y="6845706"/>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659882" y="6844724"/>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8451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6917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788722" y="694280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9973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783231"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406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525639"/>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831220"/>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3950205" y="6162307"/>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04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2319991" y="323248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82667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115571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98050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392209" y="57326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4214596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342" y="95780"/>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64" y="-180605"/>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 y="9366"/>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8191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7906576" y="2470423"/>
            <a:ext cx="1971339"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Conocimiento</a:t>
            </a:r>
          </a:p>
        </p:txBody>
      </p:sp>
      <p:sp>
        <p:nvSpPr>
          <p:cNvPr id="81" name="TextBox 80"/>
          <p:cNvSpPr txBox="1"/>
          <p:nvPr/>
        </p:nvSpPr>
        <p:spPr>
          <a:xfrm>
            <a:off x="4147493" y="3042831"/>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79" name="TextBox 78"/>
          <p:cNvSpPr txBox="1"/>
          <p:nvPr/>
        </p:nvSpPr>
        <p:spPr>
          <a:xfrm>
            <a:off x="2578777" y="5534052"/>
            <a:ext cx="895553"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Jerarquía de los Datos</a:t>
            </a:r>
            <a:endParaRPr lang="en-US" sz="4400" dirty="0">
              <a:solidFill>
                <a:srgbClr val="318CCA"/>
              </a:solidFill>
              <a:latin typeface="Open Sans"/>
              <a:ea typeface="Arvo" panose="02000000000000000000" pitchFamily="2" charset="0"/>
            </a:endParaRPr>
          </a:p>
        </p:txBody>
      </p:sp>
      <p:sp>
        <p:nvSpPr>
          <p:cNvPr id="29" name="Shape 1574"/>
          <p:cNvSpPr/>
          <p:nvPr/>
        </p:nvSpPr>
        <p:spPr>
          <a:xfrm>
            <a:off x="5807400" y="3398680"/>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4676102" y="3761135"/>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2" name="Shape 1577"/>
          <p:cNvSpPr/>
          <p:nvPr/>
        </p:nvSpPr>
        <p:spPr>
          <a:xfrm>
            <a:off x="5163036" y="3398681"/>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3363492" y="3761135"/>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5" name="Shape 1580"/>
          <p:cNvSpPr/>
          <p:nvPr/>
        </p:nvSpPr>
        <p:spPr>
          <a:xfrm flipV="1">
            <a:off x="2689616" y="5899318"/>
            <a:ext cx="673876" cy="295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flipV="1">
            <a:off x="8016532" y="2820508"/>
            <a:ext cx="1775583" cy="659"/>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flipV="1">
            <a:off x="4224338" y="3403061"/>
            <a:ext cx="1578032" cy="1513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609145" y="5545353"/>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5917473" y="3499995"/>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6953144" y="31236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4197878" y="3389197"/>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2636000" y="587788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9792115" y="279907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677552" y="5613502"/>
            <a:ext cx="2403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5917473" y="3558640"/>
            <a:ext cx="3466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lang="es-PY" sz="1800" dirty="0"/>
              <a:t>3</a:t>
            </a:r>
            <a:endParaRPr sz="1800" dirty="0"/>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851656" y="0"/>
            <a:ext cx="6757420" cy="736600"/>
          </a:xfrm>
        </p:spPr>
        <p:txBody>
          <a:bodyPr/>
          <a:lstStyle/>
          <a:p>
            <a:r>
              <a:rPr lang="es-PY" sz="4400" noProof="1">
                <a:solidFill>
                  <a:srgbClr val="318CCA"/>
                </a:solidFill>
                <a:latin typeface="Open Sans"/>
              </a:rPr>
              <a:t>Principales beneficios de BI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774" y="736600"/>
            <a:ext cx="8541183" cy="70358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9575</Words>
  <Application>Microsoft Office PowerPoint</Application>
  <PresentationFormat>Custom</PresentationFormat>
  <Paragraphs>636</Paragraphs>
  <Slides>58</Slides>
  <Notes>57</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58</vt:i4>
      </vt:variant>
    </vt:vector>
  </HeadingPairs>
  <TitlesOfParts>
    <vt:vector size="82" baseType="lpstr">
      <vt:lpstr>ＭＳ Ｐゴシック</vt:lpstr>
      <vt:lpstr>ＭＳ Ｐゴシック</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2017-04-06T23:47:24Z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